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59" r:id="rId4"/>
    <p:sldId id="270" r:id="rId5"/>
    <p:sldId id="275" r:id="rId6"/>
    <p:sldId id="276" r:id="rId7"/>
    <p:sldId id="271" r:id="rId8"/>
    <p:sldId id="277" r:id="rId9"/>
    <p:sldId id="272" r:id="rId10"/>
    <p:sldId id="278" r:id="rId11"/>
    <p:sldId id="25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0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3E5609-3FA9-44F9-97B9-997C8DA5684D}" type="datetimeFigureOut">
              <a:rPr lang="de-DE" smtClean="0"/>
              <a:t>09.05.2019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889F01-0C61-4E7E-9E0E-8E6056EEDAF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6482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accent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5/9/2019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1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accent1"/>
          </a:soli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20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8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6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57889" y="2073932"/>
            <a:ext cx="8676222" cy="1980901"/>
          </a:xfrm>
          <a:noFill/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anchor="ctr">
            <a:normAutofit fontScale="90000"/>
          </a:bodyPr>
          <a:lstStyle/>
          <a:p>
            <a:r>
              <a:rPr lang="de-DE" sz="4000" cap="none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Version 3.6 </a:t>
            </a:r>
            <a:br>
              <a:rPr lang="de-DE" sz="4000" cap="none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de-DE" sz="4000" cap="none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4000" cap="none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Architektur und Vergleich zur Version 3.5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6344" y="440588"/>
            <a:ext cx="2541779" cy="389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850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59566" y="584271"/>
            <a:ext cx="8676222" cy="905071"/>
          </a:xfrm>
          <a:noFill/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anchor="ctr">
            <a:normAutofit/>
          </a:bodyPr>
          <a:lstStyle/>
          <a:p>
            <a:r>
              <a:rPr lang="de-DE" sz="4000" cap="none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Migration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6344" y="440588"/>
            <a:ext cx="2541779" cy="389348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622B6601-6153-4F1D-836A-63E416649786}"/>
              </a:ext>
            </a:extLst>
          </p:cNvPr>
          <p:cNvSpPr txBox="1"/>
          <p:nvPr/>
        </p:nvSpPr>
        <p:spPr>
          <a:xfrm>
            <a:off x="400446" y="327485"/>
            <a:ext cx="39188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Version 3.6 – Architektur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F139CF5E-B173-4A71-8E77-AF4FE9643249}"/>
              </a:ext>
            </a:extLst>
          </p:cNvPr>
          <p:cNvSpPr txBox="1"/>
          <p:nvPr/>
        </p:nvSpPr>
        <p:spPr>
          <a:xfrm>
            <a:off x="2625213" y="265471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4B8FAB7A-0255-45C3-A779-7428EAB33875}"/>
              </a:ext>
            </a:extLst>
          </p:cNvPr>
          <p:cNvSpPr txBox="1"/>
          <p:nvPr/>
        </p:nvSpPr>
        <p:spPr>
          <a:xfrm>
            <a:off x="3122847" y="2008379"/>
            <a:ext cx="689822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Migrationsleitfaden!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Überprüfung der Systems (Datenmenge, Speicherplatz, RAM)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Überprüfung auf Individualprogrammierungen (Plugins)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Planung, Vorarbeiten, Backup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Installation der neuen MySQL 5.7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Erstellen der Datenbank 3.6 und Migration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Installation </a:t>
            </a:r>
            <a:r>
              <a:rPr lang="de-DE" dirty="0" err="1"/>
              <a:t>bitfarm</a:t>
            </a:r>
            <a:r>
              <a:rPr lang="de-DE" dirty="0"/>
              <a:t> Server 3.6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Ggf. Nachsynchronisation (bei zweistufiger Migration)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Aktualisierung des </a:t>
            </a:r>
            <a:r>
              <a:rPr lang="de-DE" dirty="0" err="1"/>
              <a:t>bitfarm</a:t>
            </a:r>
            <a:r>
              <a:rPr lang="de-DE" dirty="0"/>
              <a:t> Systems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Registrierung der Benutzer</a:t>
            </a:r>
          </a:p>
        </p:txBody>
      </p:sp>
    </p:spTree>
    <p:extLst>
      <p:ext uri="{BB962C8B-B14F-4D97-AF65-F5344CB8AC3E}">
        <p14:creationId xmlns:p14="http://schemas.microsoft.com/office/powerpoint/2010/main" val="384284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397" y="2605287"/>
            <a:ext cx="10341839" cy="1584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280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72353" y="641259"/>
            <a:ext cx="8676222" cy="1016257"/>
          </a:xfrm>
          <a:noFill/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anchor="ctr">
            <a:normAutofit fontScale="90000"/>
          </a:bodyPr>
          <a:lstStyle/>
          <a:p>
            <a:br>
              <a:rPr lang="de-DE" sz="4000" cap="none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4900" cap="none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Überblick</a:t>
            </a:r>
            <a:br>
              <a:rPr lang="de-DE" sz="4000" cap="none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4000" cap="none" dirty="0">
              <a:solidFill>
                <a:schemeClr val="accent2">
                  <a:lumMod val="60000"/>
                  <a:lumOff val="40000"/>
                </a:schemeClr>
              </a:solidFill>
              <a:effectLst>
                <a:glow rad="38100">
                  <a:schemeClr val="bg1">
                    <a:lumMod val="65000"/>
                    <a:lumOff val="35000"/>
                    <a:alpha val="50000"/>
                  </a:schemeClr>
                </a:glo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6344" y="440588"/>
            <a:ext cx="2541779" cy="389348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3586113" y="2026427"/>
            <a:ext cx="5019773" cy="4190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Server 3.6 	(Übersicht und Vergleich)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Datenbank / Datenmodell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Search Engine / Suchobjekte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Viewer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Plugins und Schnittstellen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Migration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00446" y="327485"/>
            <a:ext cx="39188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Version 3.6 – Architektur</a:t>
            </a:r>
          </a:p>
        </p:txBody>
      </p:sp>
    </p:spTree>
    <p:extLst>
      <p:ext uri="{BB962C8B-B14F-4D97-AF65-F5344CB8AC3E}">
        <p14:creationId xmlns:p14="http://schemas.microsoft.com/office/powerpoint/2010/main" val="1632949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72547" y="659361"/>
            <a:ext cx="9578524" cy="1036222"/>
          </a:xfrm>
          <a:noFill/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anchor="ctr">
            <a:normAutofit/>
          </a:bodyPr>
          <a:lstStyle/>
          <a:p>
            <a:r>
              <a:rPr lang="de-DE" sz="4000" cap="none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Übersicht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6344" y="440588"/>
            <a:ext cx="2541779" cy="389348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622B6601-6153-4F1D-836A-63E416649786}"/>
              </a:ext>
            </a:extLst>
          </p:cNvPr>
          <p:cNvSpPr txBox="1"/>
          <p:nvPr/>
        </p:nvSpPr>
        <p:spPr>
          <a:xfrm>
            <a:off x="400446" y="327485"/>
            <a:ext cx="39188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Version 3.6 – Architektur</a:t>
            </a:r>
          </a:p>
        </p:txBody>
      </p: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DD950527-843C-42CF-9715-DB5E94B84A05}"/>
              </a:ext>
            </a:extLst>
          </p:cNvPr>
          <p:cNvGrpSpPr/>
          <p:nvPr/>
        </p:nvGrpSpPr>
        <p:grpSpPr>
          <a:xfrm>
            <a:off x="950408" y="1217229"/>
            <a:ext cx="1900947" cy="1297858"/>
            <a:chOff x="950408" y="1217229"/>
            <a:chExt cx="1900947" cy="1297858"/>
          </a:xfrm>
        </p:grpSpPr>
        <p:sp>
          <p:nvSpPr>
            <p:cNvPr id="25" name="Rechteck: abgerundete Ecken 24">
              <a:extLst>
                <a:ext uri="{FF2B5EF4-FFF2-40B4-BE49-F238E27FC236}">
                  <a16:creationId xmlns:a16="http://schemas.microsoft.com/office/drawing/2014/main" id="{B277B2C0-0D63-4AB5-9B30-8A59D949FACD}"/>
                </a:ext>
              </a:extLst>
            </p:cNvPr>
            <p:cNvSpPr/>
            <p:nvPr/>
          </p:nvSpPr>
          <p:spPr>
            <a:xfrm>
              <a:off x="950408" y="1217229"/>
              <a:ext cx="1900947" cy="1297858"/>
            </a:xfrm>
            <a:prstGeom prst="roundRect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6" name="Textfeld 25">
              <a:extLst>
                <a:ext uri="{FF2B5EF4-FFF2-40B4-BE49-F238E27FC236}">
                  <a16:creationId xmlns:a16="http://schemas.microsoft.com/office/drawing/2014/main" id="{41385FD6-456D-4D2C-BD05-278D6FEF2137}"/>
                </a:ext>
              </a:extLst>
            </p:cNvPr>
            <p:cNvSpPr txBox="1"/>
            <p:nvPr/>
          </p:nvSpPr>
          <p:spPr>
            <a:xfrm>
              <a:off x="1315618" y="1497100"/>
              <a:ext cx="124585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dirty="0"/>
                <a:t>Client</a:t>
              </a:r>
            </a:p>
            <a:p>
              <a:pPr algn="ctr"/>
              <a:r>
                <a:rPr lang="de-DE" dirty="0"/>
                <a:t>ViewerV3</a:t>
              </a:r>
            </a:p>
          </p:txBody>
        </p:sp>
      </p:grp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2D41AE58-7BBF-4B39-AB7E-D8C522130196}"/>
              </a:ext>
            </a:extLst>
          </p:cNvPr>
          <p:cNvGrpSpPr/>
          <p:nvPr/>
        </p:nvGrpSpPr>
        <p:grpSpPr>
          <a:xfrm>
            <a:off x="2925379" y="1711847"/>
            <a:ext cx="2068879" cy="1021860"/>
            <a:chOff x="2925379" y="1711847"/>
            <a:chExt cx="2068879" cy="1021860"/>
          </a:xfrm>
        </p:grpSpPr>
        <p:sp>
          <p:nvSpPr>
            <p:cNvPr id="28" name="Pfeil: nach oben und unten 27">
              <a:extLst>
                <a:ext uri="{FF2B5EF4-FFF2-40B4-BE49-F238E27FC236}">
                  <a16:creationId xmlns:a16="http://schemas.microsoft.com/office/drawing/2014/main" id="{16CE5539-0ADA-41B7-9267-DC0DF6CD58E4}"/>
                </a:ext>
              </a:extLst>
            </p:cNvPr>
            <p:cNvSpPr/>
            <p:nvPr/>
          </p:nvSpPr>
          <p:spPr>
            <a:xfrm rot="17759163">
              <a:off x="3887654" y="1627103"/>
              <a:ext cx="144329" cy="2068879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" name="Textfeld 28">
              <a:extLst>
                <a:ext uri="{FF2B5EF4-FFF2-40B4-BE49-F238E27FC236}">
                  <a16:creationId xmlns:a16="http://schemas.microsoft.com/office/drawing/2014/main" id="{483D7BDB-E445-484A-8D8C-F0A62A7B9248}"/>
                </a:ext>
              </a:extLst>
            </p:cNvPr>
            <p:cNvSpPr txBox="1"/>
            <p:nvPr/>
          </p:nvSpPr>
          <p:spPr>
            <a:xfrm>
              <a:off x="3608439" y="1711847"/>
              <a:ext cx="130769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/>
                <a:t>Anmeldung</a:t>
              </a:r>
            </a:p>
            <a:p>
              <a:r>
                <a:rPr lang="de-DE" sz="1400" dirty="0"/>
                <a:t>Dokumente</a:t>
              </a:r>
            </a:p>
            <a:p>
              <a:r>
                <a:rPr lang="de-DE" sz="1400" dirty="0"/>
                <a:t>Funktionen</a:t>
              </a:r>
            </a:p>
            <a:p>
              <a:endParaRPr lang="de-DE" sz="1400" dirty="0"/>
            </a:p>
          </p:txBody>
        </p:sp>
      </p:grpSp>
      <p:grpSp>
        <p:nvGrpSpPr>
          <p:cNvPr id="34" name="Gruppieren 33">
            <a:extLst>
              <a:ext uri="{FF2B5EF4-FFF2-40B4-BE49-F238E27FC236}">
                <a16:creationId xmlns:a16="http://schemas.microsoft.com/office/drawing/2014/main" id="{CF68645B-60E7-4F72-88C2-4C3F6D969CDC}"/>
              </a:ext>
            </a:extLst>
          </p:cNvPr>
          <p:cNvGrpSpPr/>
          <p:nvPr/>
        </p:nvGrpSpPr>
        <p:grpSpPr>
          <a:xfrm>
            <a:off x="2842774" y="2263549"/>
            <a:ext cx="2801478" cy="2251448"/>
            <a:chOff x="2842774" y="2263549"/>
            <a:chExt cx="2801478" cy="2251448"/>
          </a:xfrm>
        </p:grpSpPr>
        <p:sp>
          <p:nvSpPr>
            <p:cNvPr id="31" name="Pfeil: nach links und rechts 30">
              <a:extLst>
                <a:ext uri="{FF2B5EF4-FFF2-40B4-BE49-F238E27FC236}">
                  <a16:creationId xmlns:a16="http://schemas.microsoft.com/office/drawing/2014/main" id="{A3EE4EAC-9FB0-4A63-BF11-1D8EB641B15B}"/>
                </a:ext>
              </a:extLst>
            </p:cNvPr>
            <p:cNvSpPr/>
            <p:nvPr/>
          </p:nvSpPr>
          <p:spPr>
            <a:xfrm rot="2720993">
              <a:off x="2484294" y="3179244"/>
              <a:ext cx="1975646" cy="144256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" name="Textfeld 31">
              <a:extLst>
                <a:ext uri="{FF2B5EF4-FFF2-40B4-BE49-F238E27FC236}">
                  <a16:creationId xmlns:a16="http://schemas.microsoft.com/office/drawing/2014/main" id="{1CADD7AE-868B-4EBD-BD94-6C1AA73643E2}"/>
                </a:ext>
              </a:extLst>
            </p:cNvPr>
            <p:cNvSpPr txBox="1"/>
            <p:nvPr/>
          </p:nvSpPr>
          <p:spPr>
            <a:xfrm>
              <a:off x="2842774" y="3352108"/>
              <a:ext cx="80342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/>
                <a:t>Suche</a:t>
              </a:r>
            </a:p>
          </p:txBody>
        </p:sp>
        <p:sp>
          <p:nvSpPr>
            <p:cNvPr id="33" name="Textfeld 32">
              <a:extLst>
                <a:ext uri="{FF2B5EF4-FFF2-40B4-BE49-F238E27FC236}">
                  <a16:creationId xmlns:a16="http://schemas.microsoft.com/office/drawing/2014/main" id="{39011E3C-AEB8-467E-83DA-4EB4C365BAFF}"/>
                </a:ext>
              </a:extLst>
            </p:cNvPr>
            <p:cNvSpPr txBox="1"/>
            <p:nvPr/>
          </p:nvSpPr>
          <p:spPr>
            <a:xfrm>
              <a:off x="4214052" y="4207220"/>
              <a:ext cx="14302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/>
                <a:t>Search Engine</a:t>
              </a:r>
            </a:p>
          </p:txBody>
        </p:sp>
      </p:grpSp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1B4FC3E0-B7B5-4235-9E4A-50B563AA47EA}"/>
              </a:ext>
            </a:extLst>
          </p:cNvPr>
          <p:cNvGrpSpPr/>
          <p:nvPr/>
        </p:nvGrpSpPr>
        <p:grpSpPr>
          <a:xfrm>
            <a:off x="8986684" y="1317522"/>
            <a:ext cx="2822630" cy="1297858"/>
            <a:chOff x="8986684" y="1317522"/>
            <a:chExt cx="2822630" cy="1297858"/>
          </a:xfrm>
        </p:grpSpPr>
        <p:sp>
          <p:nvSpPr>
            <p:cNvPr id="35" name="Rechteck: abgerundete Ecken 34">
              <a:extLst>
                <a:ext uri="{FF2B5EF4-FFF2-40B4-BE49-F238E27FC236}">
                  <a16:creationId xmlns:a16="http://schemas.microsoft.com/office/drawing/2014/main" id="{D5E33703-3D95-4AF0-B841-A8B211654ECA}"/>
                </a:ext>
              </a:extLst>
            </p:cNvPr>
            <p:cNvSpPr/>
            <p:nvPr/>
          </p:nvSpPr>
          <p:spPr>
            <a:xfrm>
              <a:off x="8986684" y="1317522"/>
              <a:ext cx="2822630" cy="1297858"/>
            </a:xfrm>
            <a:prstGeom prst="roundRect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6" name="Textfeld 35">
              <a:extLst>
                <a:ext uri="{FF2B5EF4-FFF2-40B4-BE49-F238E27FC236}">
                  <a16:creationId xmlns:a16="http://schemas.microsoft.com/office/drawing/2014/main" id="{3B39639C-67AF-4418-90E3-B5E242EADFCE}"/>
                </a:ext>
              </a:extLst>
            </p:cNvPr>
            <p:cNvSpPr txBox="1"/>
            <p:nvPr/>
          </p:nvSpPr>
          <p:spPr>
            <a:xfrm>
              <a:off x="9881421" y="1450933"/>
              <a:ext cx="8354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Client</a:t>
              </a:r>
            </a:p>
          </p:txBody>
        </p:sp>
        <p:sp>
          <p:nvSpPr>
            <p:cNvPr id="37" name="Textfeld 36">
              <a:extLst>
                <a:ext uri="{FF2B5EF4-FFF2-40B4-BE49-F238E27FC236}">
                  <a16:creationId xmlns:a16="http://schemas.microsoft.com/office/drawing/2014/main" id="{4080253C-A8A0-47A7-80CC-761ECC17F8F6}"/>
                </a:ext>
              </a:extLst>
            </p:cNvPr>
            <p:cNvSpPr txBox="1"/>
            <p:nvPr/>
          </p:nvSpPr>
          <p:spPr>
            <a:xfrm>
              <a:off x="9316191" y="1834915"/>
              <a:ext cx="222208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Web-App</a:t>
              </a:r>
            </a:p>
            <a:p>
              <a:r>
                <a:rPr lang="de-DE" dirty="0"/>
                <a:t>Android / iOS App</a:t>
              </a:r>
            </a:p>
          </p:txBody>
        </p:sp>
      </p:grpSp>
      <p:grpSp>
        <p:nvGrpSpPr>
          <p:cNvPr id="48" name="Gruppieren 47">
            <a:extLst>
              <a:ext uri="{FF2B5EF4-FFF2-40B4-BE49-F238E27FC236}">
                <a16:creationId xmlns:a16="http://schemas.microsoft.com/office/drawing/2014/main" id="{AD9C7625-97C9-4C6C-93F5-DF4132B1EEF4}"/>
              </a:ext>
            </a:extLst>
          </p:cNvPr>
          <p:cNvGrpSpPr/>
          <p:nvPr/>
        </p:nvGrpSpPr>
        <p:grpSpPr>
          <a:xfrm>
            <a:off x="8375235" y="2644677"/>
            <a:ext cx="3434079" cy="2164774"/>
            <a:chOff x="8406930" y="2644677"/>
            <a:chExt cx="3402384" cy="2164774"/>
          </a:xfrm>
        </p:grpSpPr>
        <p:sp>
          <p:nvSpPr>
            <p:cNvPr id="42" name="Pfeil: nach oben und unten 41">
              <a:extLst>
                <a:ext uri="{FF2B5EF4-FFF2-40B4-BE49-F238E27FC236}">
                  <a16:creationId xmlns:a16="http://schemas.microsoft.com/office/drawing/2014/main" id="{028AEF67-FB6D-45AA-A8C0-0DC770579FC8}"/>
                </a:ext>
              </a:extLst>
            </p:cNvPr>
            <p:cNvSpPr/>
            <p:nvPr/>
          </p:nvSpPr>
          <p:spPr>
            <a:xfrm rot="16200000">
              <a:off x="8554506" y="3373809"/>
              <a:ext cx="211270" cy="506421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8" name="Rechteck: abgerundete Ecken 37">
              <a:extLst>
                <a:ext uri="{FF2B5EF4-FFF2-40B4-BE49-F238E27FC236}">
                  <a16:creationId xmlns:a16="http://schemas.microsoft.com/office/drawing/2014/main" id="{0B3BDACC-B720-49EF-B7D5-8411E01916A9}"/>
                </a:ext>
              </a:extLst>
            </p:cNvPr>
            <p:cNvSpPr/>
            <p:nvPr/>
          </p:nvSpPr>
          <p:spPr>
            <a:xfrm>
              <a:off x="8986685" y="3230109"/>
              <a:ext cx="2822629" cy="977111"/>
            </a:xfrm>
            <a:prstGeom prst="roundRect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9" name="Textfeld 38">
              <a:extLst>
                <a:ext uri="{FF2B5EF4-FFF2-40B4-BE49-F238E27FC236}">
                  <a16:creationId xmlns:a16="http://schemas.microsoft.com/office/drawing/2014/main" id="{AA993571-D1F4-4272-97A9-E66BBE67CD22}"/>
                </a:ext>
              </a:extLst>
            </p:cNvPr>
            <p:cNvSpPr txBox="1"/>
            <p:nvPr/>
          </p:nvSpPr>
          <p:spPr>
            <a:xfrm>
              <a:off x="9710529" y="3521384"/>
              <a:ext cx="14334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HTTP-Server</a:t>
              </a:r>
            </a:p>
          </p:txBody>
        </p:sp>
        <p:sp>
          <p:nvSpPr>
            <p:cNvPr id="41" name="Pfeil: nach oben und unten 40">
              <a:extLst>
                <a:ext uri="{FF2B5EF4-FFF2-40B4-BE49-F238E27FC236}">
                  <a16:creationId xmlns:a16="http://schemas.microsoft.com/office/drawing/2014/main" id="{4554684B-0D4B-45B3-80D2-121E54237022}"/>
                </a:ext>
              </a:extLst>
            </p:cNvPr>
            <p:cNvSpPr/>
            <p:nvPr/>
          </p:nvSpPr>
          <p:spPr>
            <a:xfrm>
              <a:off x="10260085" y="2644677"/>
              <a:ext cx="211270" cy="506421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5" name="Textfeld 44">
              <a:extLst>
                <a:ext uri="{FF2B5EF4-FFF2-40B4-BE49-F238E27FC236}">
                  <a16:creationId xmlns:a16="http://schemas.microsoft.com/office/drawing/2014/main" id="{69DE719B-D493-4731-BDC9-7F85B8C79357}"/>
                </a:ext>
              </a:extLst>
            </p:cNvPr>
            <p:cNvSpPr txBox="1"/>
            <p:nvPr/>
          </p:nvSpPr>
          <p:spPr>
            <a:xfrm>
              <a:off x="9208410" y="4286231"/>
              <a:ext cx="237917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/>
                <a:t>Anmeldung, Dokumente,</a:t>
              </a:r>
            </a:p>
            <a:p>
              <a:r>
                <a:rPr lang="de-DE" sz="1400" dirty="0"/>
                <a:t>Funktionen, Suche</a:t>
              </a:r>
            </a:p>
          </p:txBody>
        </p:sp>
      </p:grpSp>
      <p:grpSp>
        <p:nvGrpSpPr>
          <p:cNvPr id="66" name="Gruppieren 65">
            <a:extLst>
              <a:ext uri="{FF2B5EF4-FFF2-40B4-BE49-F238E27FC236}">
                <a16:creationId xmlns:a16="http://schemas.microsoft.com/office/drawing/2014/main" id="{C1DD7849-451C-4BAB-AB2D-E679D29107A5}"/>
              </a:ext>
            </a:extLst>
          </p:cNvPr>
          <p:cNvGrpSpPr/>
          <p:nvPr/>
        </p:nvGrpSpPr>
        <p:grpSpPr>
          <a:xfrm>
            <a:off x="845574" y="4721794"/>
            <a:ext cx="10530349" cy="1545080"/>
            <a:chOff x="845574" y="4721794"/>
            <a:chExt cx="10530349" cy="1545080"/>
          </a:xfrm>
        </p:grpSpPr>
        <p:cxnSp>
          <p:nvCxnSpPr>
            <p:cNvPr id="50" name="Gerader Verbinder 49">
              <a:extLst>
                <a:ext uri="{FF2B5EF4-FFF2-40B4-BE49-F238E27FC236}">
                  <a16:creationId xmlns:a16="http://schemas.microsoft.com/office/drawing/2014/main" id="{5C444605-C384-4365-9408-75808278FB66}"/>
                </a:ext>
              </a:extLst>
            </p:cNvPr>
            <p:cNvCxnSpPr/>
            <p:nvPr/>
          </p:nvCxnSpPr>
          <p:spPr>
            <a:xfrm>
              <a:off x="845574" y="5230761"/>
              <a:ext cx="10530349" cy="0"/>
            </a:xfrm>
            <a:prstGeom prst="line">
              <a:avLst/>
            </a:prstGeom>
            <a:ln w="9525" cap="flat" cmpd="sng" algn="ctr">
              <a:solidFill>
                <a:schemeClr val="accent4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51" name="Rechteck: abgerundete Ecken 50">
              <a:extLst>
                <a:ext uri="{FF2B5EF4-FFF2-40B4-BE49-F238E27FC236}">
                  <a16:creationId xmlns:a16="http://schemas.microsoft.com/office/drawing/2014/main" id="{43F82B42-E4F8-4A7E-857D-710C4E73A4BB}"/>
                </a:ext>
              </a:extLst>
            </p:cNvPr>
            <p:cNvSpPr/>
            <p:nvPr/>
          </p:nvSpPr>
          <p:spPr>
            <a:xfrm>
              <a:off x="855406" y="5525729"/>
              <a:ext cx="2585884" cy="697009"/>
            </a:xfrm>
            <a:prstGeom prst="roundRect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2" name="Rechteck: abgerundete Ecken 51">
              <a:extLst>
                <a:ext uri="{FF2B5EF4-FFF2-40B4-BE49-F238E27FC236}">
                  <a16:creationId xmlns:a16="http://schemas.microsoft.com/office/drawing/2014/main" id="{5CB5C97F-4772-442D-ABA5-73EF3D04EB88}"/>
                </a:ext>
              </a:extLst>
            </p:cNvPr>
            <p:cNvSpPr/>
            <p:nvPr/>
          </p:nvSpPr>
          <p:spPr>
            <a:xfrm>
              <a:off x="4262284" y="5525729"/>
              <a:ext cx="3628103" cy="741145"/>
            </a:xfrm>
            <a:prstGeom prst="roundRect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3" name="Textfeld 52">
              <a:extLst>
                <a:ext uri="{FF2B5EF4-FFF2-40B4-BE49-F238E27FC236}">
                  <a16:creationId xmlns:a16="http://schemas.microsoft.com/office/drawing/2014/main" id="{F212D5E0-A8DE-4475-854B-8831FF73CAFB}"/>
                </a:ext>
              </a:extLst>
            </p:cNvPr>
            <p:cNvSpPr txBox="1"/>
            <p:nvPr/>
          </p:nvSpPr>
          <p:spPr>
            <a:xfrm>
              <a:off x="1403470" y="5683042"/>
              <a:ext cx="14897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err="1"/>
                <a:t>Spooldienst</a:t>
              </a:r>
              <a:endParaRPr lang="de-DE" dirty="0"/>
            </a:p>
          </p:txBody>
        </p:sp>
        <p:sp>
          <p:nvSpPr>
            <p:cNvPr id="54" name="Textfeld 53">
              <a:extLst>
                <a:ext uri="{FF2B5EF4-FFF2-40B4-BE49-F238E27FC236}">
                  <a16:creationId xmlns:a16="http://schemas.microsoft.com/office/drawing/2014/main" id="{EE017DC9-1698-4C8E-85E7-98D74709D175}"/>
                </a:ext>
              </a:extLst>
            </p:cNvPr>
            <p:cNvSpPr txBox="1"/>
            <p:nvPr/>
          </p:nvSpPr>
          <p:spPr>
            <a:xfrm>
              <a:off x="5171768" y="5555226"/>
              <a:ext cx="15937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Archivierung</a:t>
              </a:r>
            </a:p>
          </p:txBody>
        </p:sp>
        <p:sp>
          <p:nvSpPr>
            <p:cNvPr id="55" name="Textfeld 54">
              <a:extLst>
                <a:ext uri="{FF2B5EF4-FFF2-40B4-BE49-F238E27FC236}">
                  <a16:creationId xmlns:a16="http://schemas.microsoft.com/office/drawing/2014/main" id="{2B7A5E66-49BA-49A4-86FB-55FC3074786B}"/>
                </a:ext>
              </a:extLst>
            </p:cNvPr>
            <p:cNvSpPr txBox="1"/>
            <p:nvPr/>
          </p:nvSpPr>
          <p:spPr>
            <a:xfrm>
              <a:off x="4957180" y="5896301"/>
              <a:ext cx="214033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/>
                <a:t>Rendern, OCR, Regeln</a:t>
              </a:r>
            </a:p>
          </p:txBody>
        </p:sp>
        <p:sp>
          <p:nvSpPr>
            <p:cNvPr id="63" name="Pfeil: nach rechts 62">
              <a:extLst>
                <a:ext uri="{FF2B5EF4-FFF2-40B4-BE49-F238E27FC236}">
                  <a16:creationId xmlns:a16="http://schemas.microsoft.com/office/drawing/2014/main" id="{EF06006F-C308-4781-BA3E-0CE21AEE8C0E}"/>
                </a:ext>
              </a:extLst>
            </p:cNvPr>
            <p:cNvSpPr/>
            <p:nvPr/>
          </p:nvSpPr>
          <p:spPr>
            <a:xfrm>
              <a:off x="3588122" y="5795791"/>
              <a:ext cx="555973" cy="241512"/>
            </a:xfrm>
            <a:prstGeom prst="right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4" name="Pfeil: nach oben 63">
              <a:extLst>
                <a:ext uri="{FF2B5EF4-FFF2-40B4-BE49-F238E27FC236}">
                  <a16:creationId xmlns:a16="http://schemas.microsoft.com/office/drawing/2014/main" id="{72929791-5468-4E02-B486-CED676E44961}"/>
                </a:ext>
              </a:extLst>
            </p:cNvPr>
            <p:cNvSpPr/>
            <p:nvPr/>
          </p:nvSpPr>
          <p:spPr>
            <a:xfrm>
              <a:off x="6913228" y="4735584"/>
              <a:ext cx="253211" cy="741139"/>
            </a:xfrm>
            <a:prstGeom prst="up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5" name="Pfeil: nach oben 64">
              <a:extLst>
                <a:ext uri="{FF2B5EF4-FFF2-40B4-BE49-F238E27FC236}">
                  <a16:creationId xmlns:a16="http://schemas.microsoft.com/office/drawing/2014/main" id="{1B175EA4-A875-4AAE-95EC-6527B7DAB6A8}"/>
                </a:ext>
              </a:extLst>
            </p:cNvPr>
            <p:cNvSpPr/>
            <p:nvPr/>
          </p:nvSpPr>
          <p:spPr>
            <a:xfrm>
              <a:off x="4703969" y="4721794"/>
              <a:ext cx="253211" cy="741139"/>
            </a:xfrm>
            <a:prstGeom prst="up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80A71BDB-B318-445F-BBD9-CD0F61FA3C4A}"/>
              </a:ext>
            </a:extLst>
          </p:cNvPr>
          <p:cNvGrpSpPr/>
          <p:nvPr/>
        </p:nvGrpSpPr>
        <p:grpSpPr>
          <a:xfrm>
            <a:off x="3964382" y="2644877"/>
            <a:ext cx="4172940" cy="2261420"/>
            <a:chOff x="3964382" y="2644877"/>
            <a:chExt cx="4172940" cy="2261420"/>
          </a:xfrm>
        </p:grpSpPr>
        <p:sp>
          <p:nvSpPr>
            <p:cNvPr id="4" name="Rechteck: abgerundete Ecken 3">
              <a:extLst>
                <a:ext uri="{FF2B5EF4-FFF2-40B4-BE49-F238E27FC236}">
                  <a16:creationId xmlns:a16="http://schemas.microsoft.com/office/drawing/2014/main" id="{6881175D-0BAC-4BBF-92BD-8BE22F1AF1D2}"/>
                </a:ext>
              </a:extLst>
            </p:cNvPr>
            <p:cNvSpPr/>
            <p:nvPr/>
          </p:nvSpPr>
          <p:spPr>
            <a:xfrm>
              <a:off x="3964382" y="2644877"/>
              <a:ext cx="4172940" cy="2261420"/>
            </a:xfrm>
            <a:prstGeom prst="roundRect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6DCD101C-2A0E-4BD0-B948-4CC88C60A8C0}"/>
                </a:ext>
              </a:extLst>
            </p:cNvPr>
            <p:cNvSpPr txBox="1"/>
            <p:nvPr/>
          </p:nvSpPr>
          <p:spPr>
            <a:xfrm>
              <a:off x="4976715" y="2980798"/>
              <a:ext cx="2209259" cy="455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/>
                <a:t>Bitfarm</a:t>
              </a:r>
              <a:r>
                <a:rPr lang="de-DE" sz="2400" dirty="0"/>
                <a:t> Server</a:t>
              </a:r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FC9495A7-42A7-4937-8A35-453387185A4B}"/>
                </a:ext>
              </a:extLst>
            </p:cNvPr>
            <p:cNvSpPr txBox="1"/>
            <p:nvPr/>
          </p:nvSpPr>
          <p:spPr>
            <a:xfrm>
              <a:off x="4211649" y="3923684"/>
              <a:ext cx="1491062" cy="3645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Datenbank</a:t>
              </a:r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8AF93829-08FD-4291-95F7-60B983D5B0E3}"/>
                </a:ext>
              </a:extLst>
            </p:cNvPr>
            <p:cNvSpPr txBox="1"/>
            <p:nvPr/>
          </p:nvSpPr>
          <p:spPr>
            <a:xfrm>
              <a:off x="6263149" y="3923684"/>
              <a:ext cx="1713931" cy="3645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Archivablage</a:t>
              </a:r>
            </a:p>
          </p:txBody>
        </p:sp>
        <p:sp>
          <p:nvSpPr>
            <p:cNvPr id="16" name="Pfeil: nach oben und unten 15">
              <a:extLst>
                <a:ext uri="{FF2B5EF4-FFF2-40B4-BE49-F238E27FC236}">
                  <a16:creationId xmlns:a16="http://schemas.microsoft.com/office/drawing/2014/main" id="{FD349144-507D-44C6-97F3-173B5E343E06}"/>
                </a:ext>
              </a:extLst>
            </p:cNvPr>
            <p:cNvSpPr/>
            <p:nvPr/>
          </p:nvSpPr>
          <p:spPr>
            <a:xfrm rot="19096639">
              <a:off x="6597317" y="3330296"/>
              <a:ext cx="157316" cy="720731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3" name="Pfeil: nach oben und unten 42">
              <a:extLst>
                <a:ext uri="{FF2B5EF4-FFF2-40B4-BE49-F238E27FC236}">
                  <a16:creationId xmlns:a16="http://schemas.microsoft.com/office/drawing/2014/main" id="{3A246AFD-6B11-4107-BC65-CD0C5198F450}"/>
                </a:ext>
              </a:extLst>
            </p:cNvPr>
            <p:cNvSpPr/>
            <p:nvPr/>
          </p:nvSpPr>
          <p:spPr>
            <a:xfrm rot="13525822">
              <a:off x="5233893" y="3341431"/>
              <a:ext cx="157316" cy="720731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350689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43053" y="614212"/>
            <a:ext cx="8676222" cy="927149"/>
          </a:xfrm>
          <a:noFill/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anchor="ctr">
            <a:normAutofit/>
          </a:bodyPr>
          <a:lstStyle/>
          <a:p>
            <a:r>
              <a:rPr lang="de-DE" sz="4000" cap="none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Vergleich Server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6344" y="440588"/>
            <a:ext cx="2541779" cy="389348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622B6601-6153-4F1D-836A-63E416649786}"/>
              </a:ext>
            </a:extLst>
          </p:cNvPr>
          <p:cNvSpPr txBox="1"/>
          <p:nvPr/>
        </p:nvSpPr>
        <p:spPr>
          <a:xfrm>
            <a:off x="400446" y="327485"/>
            <a:ext cx="39188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Version 3.6 – Architektur</a:t>
            </a:r>
          </a:p>
        </p:txBody>
      </p:sp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12CCC0C2-8B21-4903-8C4B-11F2CA8993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0082525"/>
              </p:ext>
            </p:extLst>
          </p:nvPr>
        </p:nvGraphicFramePr>
        <p:xfrm>
          <a:off x="2359742" y="2025445"/>
          <a:ext cx="7275871" cy="3118793"/>
        </p:xfrm>
        <a:graphic>
          <a:graphicData uri="http://schemas.openxmlformats.org/drawingml/2006/table">
            <a:tbl>
              <a:tblPr firstRow="1"/>
              <a:tblGrid>
                <a:gridCol w="3657815">
                  <a:extLst>
                    <a:ext uri="{9D8B030D-6E8A-4147-A177-3AD203B41FA5}">
                      <a16:colId xmlns:a16="http://schemas.microsoft.com/office/drawing/2014/main" val="1544455113"/>
                    </a:ext>
                  </a:extLst>
                </a:gridCol>
                <a:gridCol w="3618056">
                  <a:extLst>
                    <a:ext uri="{9D8B030D-6E8A-4147-A177-3AD203B41FA5}">
                      <a16:colId xmlns:a16="http://schemas.microsoft.com/office/drawing/2014/main" val="4022706868"/>
                    </a:ext>
                  </a:extLst>
                </a:gridCol>
              </a:tblGrid>
              <a:tr h="353961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Server 3.6</a:t>
                      </a: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Server 3.5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2674578"/>
                  </a:ext>
                </a:extLst>
              </a:tr>
              <a:tr h="2753033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5208617"/>
                  </a:ext>
                </a:extLst>
              </a:tr>
            </a:tbl>
          </a:graphicData>
        </a:graphic>
      </p:graphicFrame>
      <p:sp>
        <p:nvSpPr>
          <p:cNvPr id="9" name="Textfeld 8">
            <a:extLst>
              <a:ext uri="{FF2B5EF4-FFF2-40B4-BE49-F238E27FC236}">
                <a16:creationId xmlns:a16="http://schemas.microsoft.com/office/drawing/2014/main" id="{E3BD72B6-CC4B-4022-957D-D9F96CD48279}"/>
              </a:ext>
            </a:extLst>
          </p:cNvPr>
          <p:cNvSpPr txBox="1"/>
          <p:nvPr/>
        </p:nvSpPr>
        <p:spPr>
          <a:xfrm>
            <a:off x="6475279" y="3136612"/>
            <a:ext cx="36050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Dokumente liefern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Verschieben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F139CF5E-B173-4A71-8E77-AF4FE9643249}"/>
              </a:ext>
            </a:extLst>
          </p:cNvPr>
          <p:cNvSpPr txBox="1"/>
          <p:nvPr/>
        </p:nvSpPr>
        <p:spPr>
          <a:xfrm>
            <a:off x="2625213" y="265471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4B8FAB7A-0255-45C3-A779-7428EAB33875}"/>
              </a:ext>
            </a:extLst>
          </p:cNvPr>
          <p:cNvSpPr txBox="1"/>
          <p:nvPr/>
        </p:nvSpPr>
        <p:spPr>
          <a:xfrm>
            <a:off x="2556387" y="2654710"/>
            <a:ext cx="332477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Benutzer/Rechteverwaltung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Support-Lizenz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Dokumente liefern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Alle schreibenden Funktionen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DLM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Suche (für Clients/Plugins)</a:t>
            </a:r>
          </a:p>
        </p:txBody>
      </p:sp>
    </p:spTree>
    <p:extLst>
      <p:ext uri="{BB962C8B-B14F-4D97-AF65-F5344CB8AC3E}">
        <p14:creationId xmlns:p14="http://schemas.microsoft.com/office/powerpoint/2010/main" val="76662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78822" y="576320"/>
            <a:ext cx="8676222" cy="905071"/>
          </a:xfrm>
          <a:noFill/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anchor="ctr">
            <a:normAutofit/>
          </a:bodyPr>
          <a:lstStyle/>
          <a:p>
            <a:r>
              <a:rPr lang="de-DE" sz="4000" cap="none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Datenbank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6344" y="440588"/>
            <a:ext cx="2541779" cy="389348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622B6601-6153-4F1D-836A-63E416649786}"/>
              </a:ext>
            </a:extLst>
          </p:cNvPr>
          <p:cNvSpPr txBox="1"/>
          <p:nvPr/>
        </p:nvSpPr>
        <p:spPr>
          <a:xfrm>
            <a:off x="400446" y="327485"/>
            <a:ext cx="39188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Version 3.6 – Architektur</a:t>
            </a:r>
          </a:p>
        </p:txBody>
      </p:sp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12CCC0C2-8B21-4903-8C4B-11F2CA899397}"/>
              </a:ext>
            </a:extLst>
          </p:cNvPr>
          <p:cNvGraphicFramePr>
            <a:graphicFrameLocks noGrp="1"/>
          </p:cNvGraphicFramePr>
          <p:nvPr/>
        </p:nvGraphicFramePr>
        <p:xfrm>
          <a:off x="2359742" y="2025445"/>
          <a:ext cx="7275871" cy="3118793"/>
        </p:xfrm>
        <a:graphic>
          <a:graphicData uri="http://schemas.openxmlformats.org/drawingml/2006/table">
            <a:tbl>
              <a:tblPr firstRow="1"/>
              <a:tblGrid>
                <a:gridCol w="3657815">
                  <a:extLst>
                    <a:ext uri="{9D8B030D-6E8A-4147-A177-3AD203B41FA5}">
                      <a16:colId xmlns:a16="http://schemas.microsoft.com/office/drawing/2014/main" val="1544455113"/>
                    </a:ext>
                  </a:extLst>
                </a:gridCol>
                <a:gridCol w="3618056">
                  <a:extLst>
                    <a:ext uri="{9D8B030D-6E8A-4147-A177-3AD203B41FA5}">
                      <a16:colId xmlns:a16="http://schemas.microsoft.com/office/drawing/2014/main" val="4022706868"/>
                    </a:ext>
                  </a:extLst>
                </a:gridCol>
              </a:tblGrid>
              <a:tr h="353961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Server 3.6</a:t>
                      </a: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Server 3.5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2674578"/>
                  </a:ext>
                </a:extLst>
              </a:tr>
              <a:tr h="2753033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5208617"/>
                  </a:ext>
                </a:extLst>
              </a:tr>
            </a:tbl>
          </a:graphicData>
        </a:graphic>
      </p:graphicFrame>
      <p:sp>
        <p:nvSpPr>
          <p:cNvPr id="9" name="Textfeld 8">
            <a:extLst>
              <a:ext uri="{FF2B5EF4-FFF2-40B4-BE49-F238E27FC236}">
                <a16:creationId xmlns:a16="http://schemas.microsoft.com/office/drawing/2014/main" id="{E3BD72B6-CC4B-4022-957D-D9F96CD48279}"/>
              </a:ext>
            </a:extLst>
          </p:cNvPr>
          <p:cNvSpPr txBox="1"/>
          <p:nvPr/>
        </p:nvSpPr>
        <p:spPr>
          <a:xfrm>
            <a:off x="6146636" y="2967335"/>
            <a:ext cx="41084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Nur MySQL 5.1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MyISAM</a:t>
            </a:r>
            <a:r>
              <a:rPr lang="de-DE" dirty="0"/>
              <a:t>	(nicht transaktional)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Nur Bestandteilsuche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F139CF5E-B173-4A71-8E77-AF4FE9643249}"/>
              </a:ext>
            </a:extLst>
          </p:cNvPr>
          <p:cNvSpPr txBox="1"/>
          <p:nvPr/>
        </p:nvSpPr>
        <p:spPr>
          <a:xfrm>
            <a:off x="2625213" y="265471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4B8FAB7A-0255-45C3-A779-7428EAB33875}"/>
              </a:ext>
            </a:extLst>
          </p:cNvPr>
          <p:cNvSpPr txBox="1"/>
          <p:nvPr/>
        </p:nvSpPr>
        <p:spPr>
          <a:xfrm>
            <a:off x="1955145" y="2654710"/>
            <a:ext cx="414085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Neue Datenbank-Komponente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MySQL &gt;= 5.7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InnoDB</a:t>
            </a:r>
            <a:r>
              <a:rPr lang="de-DE" dirty="0"/>
              <a:t>	(transaktional)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Echte Volltextsuche</a:t>
            </a:r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38822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59566" y="584271"/>
            <a:ext cx="8676222" cy="905071"/>
          </a:xfrm>
          <a:noFill/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anchor="ctr">
            <a:normAutofit/>
          </a:bodyPr>
          <a:lstStyle/>
          <a:p>
            <a:r>
              <a:rPr lang="de-DE" sz="4000" cap="none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Datenmodell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6344" y="440588"/>
            <a:ext cx="2541779" cy="389348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622B6601-6153-4F1D-836A-63E416649786}"/>
              </a:ext>
            </a:extLst>
          </p:cNvPr>
          <p:cNvSpPr txBox="1"/>
          <p:nvPr/>
        </p:nvSpPr>
        <p:spPr>
          <a:xfrm>
            <a:off x="400446" y="327485"/>
            <a:ext cx="39188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Version 3.6 – Architektur</a:t>
            </a:r>
          </a:p>
        </p:txBody>
      </p:sp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12CCC0C2-8B21-4903-8C4B-11F2CA899397}"/>
              </a:ext>
            </a:extLst>
          </p:cNvPr>
          <p:cNvGraphicFramePr>
            <a:graphicFrameLocks noGrp="1"/>
          </p:cNvGraphicFramePr>
          <p:nvPr/>
        </p:nvGraphicFramePr>
        <p:xfrm>
          <a:off x="2359742" y="2025445"/>
          <a:ext cx="7275871" cy="3118793"/>
        </p:xfrm>
        <a:graphic>
          <a:graphicData uri="http://schemas.openxmlformats.org/drawingml/2006/table">
            <a:tbl>
              <a:tblPr firstRow="1"/>
              <a:tblGrid>
                <a:gridCol w="3657815">
                  <a:extLst>
                    <a:ext uri="{9D8B030D-6E8A-4147-A177-3AD203B41FA5}">
                      <a16:colId xmlns:a16="http://schemas.microsoft.com/office/drawing/2014/main" val="1544455113"/>
                    </a:ext>
                  </a:extLst>
                </a:gridCol>
                <a:gridCol w="3618056">
                  <a:extLst>
                    <a:ext uri="{9D8B030D-6E8A-4147-A177-3AD203B41FA5}">
                      <a16:colId xmlns:a16="http://schemas.microsoft.com/office/drawing/2014/main" val="4022706868"/>
                    </a:ext>
                  </a:extLst>
                </a:gridCol>
              </a:tblGrid>
              <a:tr h="353961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Server 3.6</a:t>
                      </a: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Server 3.5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2674578"/>
                  </a:ext>
                </a:extLst>
              </a:tr>
              <a:tr h="2753033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5208617"/>
                  </a:ext>
                </a:extLst>
              </a:tr>
            </a:tbl>
          </a:graphicData>
        </a:graphic>
      </p:graphicFrame>
      <p:sp>
        <p:nvSpPr>
          <p:cNvPr id="9" name="Textfeld 8">
            <a:extLst>
              <a:ext uri="{FF2B5EF4-FFF2-40B4-BE49-F238E27FC236}">
                <a16:creationId xmlns:a16="http://schemas.microsoft.com/office/drawing/2014/main" id="{E3BD72B6-CC4B-4022-957D-D9F96CD48279}"/>
              </a:ext>
            </a:extLst>
          </p:cNvPr>
          <p:cNvSpPr txBox="1"/>
          <p:nvPr/>
        </p:nvSpPr>
        <p:spPr>
          <a:xfrm>
            <a:off x="6146637" y="2654710"/>
            <a:ext cx="4314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Konfiguration nur archivabhängig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Möglicher Verlust von Werten beim Verschieben oder Konfigurieren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F139CF5E-B173-4A71-8E77-AF4FE9643249}"/>
              </a:ext>
            </a:extLst>
          </p:cNvPr>
          <p:cNvSpPr txBox="1"/>
          <p:nvPr/>
        </p:nvSpPr>
        <p:spPr>
          <a:xfrm>
            <a:off x="2625213" y="265471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4B8FAB7A-0255-45C3-A779-7428EAB33875}"/>
              </a:ext>
            </a:extLst>
          </p:cNvPr>
          <p:cNvSpPr txBox="1"/>
          <p:nvPr/>
        </p:nvSpPr>
        <p:spPr>
          <a:xfrm>
            <a:off x="1659566" y="2654710"/>
            <a:ext cx="43148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Alle Objekte sind global!</a:t>
            </a:r>
          </a:p>
          <a:p>
            <a:r>
              <a:rPr lang="de-DE" sz="1200" dirty="0"/>
              <a:t>	(Archive, Benutzer, Gruppen, Zusatzfelder, 	Statusfelder)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Zuordnung und Berechtigung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Positionsunabhängig</a:t>
            </a:r>
            <a:r>
              <a:rPr lang="de-DE" sz="2000" dirty="0"/>
              <a:t>		</a:t>
            </a:r>
            <a:r>
              <a:rPr lang="de-DE" sz="1200" dirty="0"/>
              <a:t>	(Zusatz und Statusfelder, Suche)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Kein Wertverlust bei Konfiguration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Kein Wertverlust beim Verschieben</a:t>
            </a:r>
            <a:endParaRPr lang="de-DE" sz="1200" dirty="0"/>
          </a:p>
          <a:p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118950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51011" y="327485"/>
            <a:ext cx="8676222" cy="1057095"/>
          </a:xfrm>
          <a:noFill/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anchor="ctr">
            <a:normAutofit/>
          </a:bodyPr>
          <a:lstStyle/>
          <a:p>
            <a:r>
              <a:rPr lang="de-DE" sz="4000" cap="none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Search Engine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6344" y="440588"/>
            <a:ext cx="2541779" cy="389348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622B6601-6153-4F1D-836A-63E416649786}"/>
              </a:ext>
            </a:extLst>
          </p:cNvPr>
          <p:cNvSpPr txBox="1"/>
          <p:nvPr/>
        </p:nvSpPr>
        <p:spPr>
          <a:xfrm>
            <a:off x="400446" y="327485"/>
            <a:ext cx="39188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Version 3.6 – Architektur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6B229DA-5CDB-419E-8065-1C821BCD9966}"/>
              </a:ext>
            </a:extLst>
          </p:cNvPr>
          <p:cNvSpPr txBox="1"/>
          <p:nvPr/>
        </p:nvSpPr>
        <p:spPr>
          <a:xfrm>
            <a:off x="2743198" y="1591100"/>
            <a:ext cx="6705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Search Engine liegt zentral auf dem MySQL Server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Für jeden Client werden gleiche Ergebnisse geliefert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Ein Satz von </a:t>
            </a:r>
            <a:r>
              <a:rPr lang="de-DE" dirty="0" err="1"/>
              <a:t>Stored</a:t>
            </a:r>
            <a:r>
              <a:rPr lang="de-DE" dirty="0"/>
              <a:t> </a:t>
            </a:r>
            <a:r>
              <a:rPr lang="de-DE" dirty="0" err="1"/>
              <a:t>Procedures</a:t>
            </a:r>
            <a:r>
              <a:rPr lang="de-DE" dirty="0"/>
              <a:t>, kann im laufenden Betrieb aktualisiert werden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Wartbarkeit, Erweiterbarkeit, Optimierungsfähigkeit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8B47162A-D616-42ED-8F1C-7059B07CFC53}"/>
              </a:ext>
            </a:extLst>
          </p:cNvPr>
          <p:cNvSpPr txBox="1"/>
          <p:nvPr/>
        </p:nvSpPr>
        <p:spPr>
          <a:xfrm>
            <a:off x="3944206" y="3551946"/>
            <a:ext cx="43035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>
                <a:ln w="3175" cmpd="sng"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Suchobjekt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554173CF-B84E-46FB-9C8B-724223DBE006}"/>
              </a:ext>
            </a:extLst>
          </p:cNvPr>
          <p:cNvSpPr txBox="1"/>
          <p:nvPr/>
        </p:nvSpPr>
        <p:spPr>
          <a:xfrm>
            <a:off x="2836605" y="4321223"/>
            <a:ext cx="651878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Ein Datenobjekt, welches eine Suche definiert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Wird bei jeder Suche innerhalb der Anwendung verwendet </a:t>
            </a:r>
            <a:r>
              <a:rPr lang="de-DE" sz="1200" dirty="0"/>
              <a:t>(manuelle Suche, Lesezeichen, </a:t>
            </a:r>
            <a:r>
              <a:rPr lang="de-DE" sz="1200" dirty="0" err="1"/>
              <a:t>Verschlagwortungshilfe</a:t>
            </a:r>
            <a:r>
              <a:rPr lang="de-DE" sz="12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Kann auch extern verwendet werden (</a:t>
            </a:r>
            <a:r>
              <a:rPr lang="de-DE" dirty="0" err="1"/>
              <a:t>zB</a:t>
            </a:r>
            <a:r>
              <a:rPr lang="de-DE" dirty="0"/>
              <a:t>. Plugins, programmatischer Aufruf in naher Zukunft)</a:t>
            </a:r>
          </a:p>
        </p:txBody>
      </p:sp>
    </p:spTree>
    <p:extLst>
      <p:ext uri="{BB962C8B-B14F-4D97-AF65-F5344CB8AC3E}">
        <p14:creationId xmlns:p14="http://schemas.microsoft.com/office/powerpoint/2010/main" val="429627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59566" y="584271"/>
            <a:ext cx="8676222" cy="905071"/>
          </a:xfrm>
          <a:noFill/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anchor="ctr">
            <a:normAutofit/>
          </a:bodyPr>
          <a:lstStyle/>
          <a:p>
            <a:r>
              <a:rPr lang="de-DE" sz="4000" cap="none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Viewer 3.6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6344" y="440588"/>
            <a:ext cx="2541779" cy="389348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622B6601-6153-4F1D-836A-63E416649786}"/>
              </a:ext>
            </a:extLst>
          </p:cNvPr>
          <p:cNvSpPr txBox="1"/>
          <p:nvPr/>
        </p:nvSpPr>
        <p:spPr>
          <a:xfrm>
            <a:off x="400446" y="327485"/>
            <a:ext cx="39188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Version 3.6 – Architektur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F139CF5E-B173-4A71-8E77-AF4FE9643249}"/>
              </a:ext>
            </a:extLst>
          </p:cNvPr>
          <p:cNvSpPr txBox="1"/>
          <p:nvPr/>
        </p:nvSpPr>
        <p:spPr>
          <a:xfrm>
            <a:off x="2625213" y="265471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4B8FAB7A-0255-45C3-A779-7428EAB33875}"/>
              </a:ext>
            </a:extLst>
          </p:cNvPr>
          <p:cNvSpPr txBox="1"/>
          <p:nvPr/>
        </p:nvSpPr>
        <p:spPr>
          <a:xfrm>
            <a:off x="3122847" y="2008379"/>
            <a:ext cx="594630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Echter Client (keine schreibenden Operationen!)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Alle Anwendungsteile integriert (Viewer, </a:t>
            </a:r>
            <a:r>
              <a:rPr lang="de-DE" dirty="0" err="1"/>
              <a:t>Importer</a:t>
            </a:r>
            <a:r>
              <a:rPr lang="de-DE" dirty="0"/>
              <a:t>, Administrator, Export und Offlinemode)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Bearbeiten Modus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Mehrere Dokumente in Tabs oder Fenster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Weitreichende Unterstützung von </a:t>
            </a:r>
            <a:r>
              <a:rPr lang="de-DE" dirty="0" err="1"/>
              <a:t>Drag‘n‘Drop</a:t>
            </a:r>
            <a:endParaRPr lang="de-DE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Suche nach wie vor direkt auf der Datenbank </a:t>
            </a:r>
          </a:p>
        </p:txBody>
      </p:sp>
    </p:spTree>
    <p:extLst>
      <p:ext uri="{BB962C8B-B14F-4D97-AF65-F5344CB8AC3E}">
        <p14:creationId xmlns:p14="http://schemas.microsoft.com/office/powerpoint/2010/main" val="2311188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90340" y="643231"/>
            <a:ext cx="8676222" cy="905071"/>
          </a:xfrm>
          <a:noFill/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anchor="ctr">
            <a:normAutofit/>
          </a:bodyPr>
          <a:lstStyle/>
          <a:p>
            <a:r>
              <a:rPr lang="de-DE" sz="4000" cap="none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Plugins / Schnittstellen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6344" y="440588"/>
            <a:ext cx="2541779" cy="389348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622B6601-6153-4F1D-836A-63E416649786}"/>
              </a:ext>
            </a:extLst>
          </p:cNvPr>
          <p:cNvSpPr txBox="1"/>
          <p:nvPr/>
        </p:nvSpPr>
        <p:spPr>
          <a:xfrm>
            <a:off x="400446" y="327485"/>
            <a:ext cx="39188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Version 3.6 – Architektur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08BE6CC0-3891-4E8D-BE21-7A627F5DF94B}"/>
              </a:ext>
            </a:extLst>
          </p:cNvPr>
          <p:cNvSpPr txBox="1"/>
          <p:nvPr/>
        </p:nvSpPr>
        <p:spPr>
          <a:xfrm>
            <a:off x="2236962" y="1389626"/>
            <a:ext cx="8676222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Alle Schnittstellen der v3.5 wurden übernommen		(programmatischer Aufruf, </a:t>
            </a:r>
            <a:r>
              <a:rPr lang="de-DE" dirty="0" err="1"/>
              <a:t>Viewerplugins</a:t>
            </a:r>
            <a:r>
              <a:rPr lang="de-DE" dirty="0"/>
              <a:t>, .</a:t>
            </a:r>
            <a:r>
              <a:rPr lang="de-DE" dirty="0" err="1"/>
              <a:t>fnd</a:t>
            </a:r>
            <a:r>
              <a:rPr lang="de-DE" dirty="0"/>
              <a:t>-Datei)</a:t>
            </a:r>
          </a:p>
          <a:p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Alle bisher benötigten Kommandozeilentools wurden für v3.6 angepasst </a:t>
            </a:r>
            <a:r>
              <a:rPr lang="de-DE" sz="1400" dirty="0"/>
              <a:t>(</a:t>
            </a:r>
            <a:r>
              <a:rPr lang="de-DE" sz="1400" dirty="0" err="1"/>
              <a:t>SearchDocByFields</a:t>
            </a:r>
            <a:r>
              <a:rPr lang="de-DE" sz="1400" dirty="0"/>
              <a:t>, </a:t>
            </a:r>
            <a:r>
              <a:rPr lang="de-DE" sz="1400" dirty="0" err="1"/>
              <a:t>SearchEmptyDocTxt</a:t>
            </a:r>
            <a:r>
              <a:rPr lang="de-DE" sz="1400" dirty="0"/>
              <a:t>, </a:t>
            </a:r>
            <a:r>
              <a:rPr lang="de-DE" sz="1400" dirty="0" err="1"/>
              <a:t>BfaQuery</a:t>
            </a:r>
            <a:r>
              <a:rPr lang="de-DE" sz="1400" dirty="0"/>
              <a:t>, </a:t>
            </a:r>
            <a:r>
              <a:rPr lang="de-DE" sz="1400" dirty="0" err="1"/>
              <a:t>CreateNewTemplate</a:t>
            </a:r>
            <a:r>
              <a:rPr lang="de-DE" sz="1400" dirty="0"/>
              <a:t>, </a:t>
            </a:r>
            <a:r>
              <a:rPr lang="de-DE" sz="1400" dirty="0" err="1"/>
              <a:t>UserInfo</a:t>
            </a:r>
            <a:r>
              <a:rPr lang="de-DE" sz="14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Mit dem Schalter  </a:t>
            </a:r>
            <a:r>
              <a:rPr lang="de-DE" dirty="0">
                <a:solidFill>
                  <a:schemeClr val="accent4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usestatus35=True </a:t>
            </a:r>
            <a:r>
              <a:rPr lang="de-DE" dirty="0"/>
              <a:t>in der Profildatei lässt sich die positionsabhängige Berechnung eines Statusfeldes einschalten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SQL-Mapper (neu in v3.6)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solidFill>
                <a:schemeClr val="accent4">
                  <a:lumMod val="7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8355A13F-DE62-4A6C-A4F2-9A6A005297A9}"/>
              </a:ext>
            </a:extLst>
          </p:cNvPr>
          <p:cNvSpPr txBox="1"/>
          <p:nvPr/>
        </p:nvSpPr>
        <p:spPr>
          <a:xfrm>
            <a:off x="4863529" y="4333602"/>
            <a:ext cx="2464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>
                <a:ln w="3175" cmpd="sng"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In Planung</a:t>
            </a:r>
            <a:r>
              <a:rPr lang="de-DE" sz="1200" dirty="0"/>
              <a:t>: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C4AE219E-666E-484E-AF5C-2A70F9D506BB}"/>
              </a:ext>
            </a:extLst>
          </p:cNvPr>
          <p:cNvSpPr txBox="1"/>
          <p:nvPr/>
        </p:nvSpPr>
        <p:spPr>
          <a:xfrm>
            <a:off x="2236962" y="4856822"/>
            <a:ext cx="80377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Aufruf des Viewers mit </a:t>
            </a:r>
            <a:r>
              <a:rPr lang="de-DE" dirty="0" err="1"/>
              <a:t>Searchobject</a:t>
            </a:r>
            <a:r>
              <a:rPr lang="de-DE" dirty="0"/>
              <a:t> (als XML)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ServerClient</a:t>
            </a:r>
            <a:r>
              <a:rPr lang="de-DE" dirty="0"/>
              <a:t> Klasse und Daten Objektklassen zur </a:t>
            </a:r>
            <a:r>
              <a:rPr lang="de-DE" dirty="0" err="1"/>
              <a:t>Pluginprogrammierung</a:t>
            </a:r>
            <a:r>
              <a:rPr lang="de-DE" dirty="0"/>
              <a:t> </a:t>
            </a:r>
            <a:r>
              <a:rPr lang="de-DE" sz="1200" dirty="0"/>
              <a:t>(in Python, sowohl Viewer als auch Serverplugins)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52436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tz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F4B54B"/>
      </a:accent1>
      <a:accent2>
        <a:srgbClr val="A2C84E"/>
      </a:accent2>
      <a:accent3>
        <a:srgbClr val="4BC298"/>
      </a:accent3>
      <a:accent4>
        <a:srgbClr val="4CB5D3"/>
      </a:accent4>
      <a:accent5>
        <a:srgbClr val="9167E3"/>
      </a:accent5>
      <a:accent6>
        <a:srgbClr val="E05073"/>
      </a:accent6>
      <a:hlink>
        <a:srgbClr val="E19520"/>
      </a:hlink>
      <a:folHlink>
        <a:srgbClr val="E8B15D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DD1DAD52-B525-46B5-8E87-60EE23581B9C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TM03457485[[fn=Netz]]</Template>
  <TotalTime>0</TotalTime>
  <Words>349</Words>
  <Application>Microsoft Office PowerPoint</Application>
  <PresentationFormat>Breitbild</PresentationFormat>
  <Paragraphs>108</Paragraphs>
  <Slides>11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6" baseType="lpstr">
      <vt:lpstr>Arial</vt:lpstr>
      <vt:lpstr>Calibri</vt:lpstr>
      <vt:lpstr>Century Gothic</vt:lpstr>
      <vt:lpstr>Courier New</vt:lpstr>
      <vt:lpstr>Netz</vt:lpstr>
      <vt:lpstr>Version 3.6   Architektur und Vergleich zur Version 3.5</vt:lpstr>
      <vt:lpstr> Überblick </vt:lpstr>
      <vt:lpstr>Übersicht</vt:lpstr>
      <vt:lpstr>Vergleich Server</vt:lpstr>
      <vt:lpstr>Datenbank</vt:lpstr>
      <vt:lpstr>Datenmodell</vt:lpstr>
      <vt:lpstr>Search Engine</vt:lpstr>
      <vt:lpstr>Viewer 3.6</vt:lpstr>
      <vt:lpstr>Plugins / Schnittstellen</vt:lpstr>
      <vt:lpstr>Migration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Kurz vorgestellt:  der SQL-Mapper</dc:title>
  <dc:creator>Heino Schneider</dc:creator>
  <cp:lastModifiedBy>Falko Schneider</cp:lastModifiedBy>
  <cp:revision>87</cp:revision>
  <dcterms:created xsi:type="dcterms:W3CDTF">2019-04-24T14:31:56Z</dcterms:created>
  <dcterms:modified xsi:type="dcterms:W3CDTF">2019-05-09T11:09:11Z</dcterms:modified>
</cp:coreProperties>
</file>