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9" r:id="rId4"/>
    <p:sldId id="260" r:id="rId5"/>
    <p:sldId id="261" r:id="rId6"/>
    <p:sldId id="268" r:id="rId7"/>
    <p:sldId id="262" r:id="rId8"/>
    <p:sldId id="263" r:id="rId9"/>
    <p:sldId id="264" r:id="rId10"/>
    <p:sldId id="265" r:id="rId11"/>
    <p:sldId id="266" r:id="rId12"/>
    <p:sldId id="267" r:id="rId13"/>
    <p:sldId id="269" r:id="rId14"/>
    <p:sldId id="270" r:id="rId15"/>
    <p:sldId id="271" r:id="rId16"/>
    <p:sldId id="257"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92" d="100"/>
          <a:sy n="92" d="100"/>
        </p:scale>
        <p:origin x="197"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de-DE"/>
              <a:t>Titelmasterformat durch Klicken bearbeiten</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bild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B61BEF0D-F0BB-DE4B-95CE-6DB70DBA9567}" type="datetimeFigureOut">
              <a:rPr lang="en-US" dirty="0"/>
              <a:pPr/>
              <a:t>5/8/2019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de-DE"/>
              <a:t>Titelmasterformat durch Klicken bearbeiten</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B61BEF0D-F0BB-DE4B-95CE-6DB70DBA9567}" type="datetimeFigureOut">
              <a:rPr lang="en-US" dirty="0"/>
              <a:pPr/>
              <a:t>5/8/2019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Zitat mit Beschriftung">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de-DE"/>
              <a:t>Titelmasterformat durch Klicken bearbeiten</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a:t>Formatvorlagen des Textmasters bearbeiten</a:t>
            </a:r>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B61BEF0D-F0BB-DE4B-95CE-6DB70DBA9567}" type="datetimeFigureOut">
              <a:rPr lang="en-US" dirty="0"/>
              <a:pPr/>
              <a:t>5/8/2019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nskarte">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de-DE"/>
              <a:t>Titelmasterformat durch Klicken bearbeiten</a:t>
            </a:r>
            <a:endParaRPr lang="en-US" dirty="0"/>
          </a:p>
        </p:txBody>
      </p:sp>
      <p:sp>
        <p:nvSpPr>
          <p:cNvPr id="3" name="Text Placeholder 2"/>
          <p:cNvSpPr>
            <a:spLocks noGrp="1"/>
          </p:cNvSpPr>
          <p:nvPr>
            <p:ph type="body" idx="1"/>
          </p:nvPr>
        </p:nvSpPr>
        <p:spPr>
          <a:xfrm>
            <a:off x="1141410" y="4777381"/>
            <a:ext cx="9906001"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B61BEF0D-F0BB-DE4B-95CE-6DB70DBA9567}" type="datetimeFigureOut">
              <a:rPr lang="en-US" dirty="0"/>
              <a:pPr/>
              <a:t>5/8/2019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Namenskarte für Zitat">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de-DE"/>
              <a:t>Titelmasterformat durch Klicken bearbeiten</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de-DE"/>
              <a:t>Formatvorlagen des Textmasters bearbeiten</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B61BEF0D-F0BB-DE4B-95CE-6DB70DBA9567}" type="datetimeFigureOut">
              <a:rPr lang="en-US" dirty="0"/>
              <a:pPr/>
              <a:t>5/8/2019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hr oder Falsch">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de-DE"/>
              <a:t>Titelmasterformat durch Klicken bearbeiten</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solidFill>
                  <a:schemeClr val="tx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de-DE"/>
              <a:t>Formatvorlagen des Textmasters bearbeiten</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B61BEF0D-F0BB-DE4B-95CE-6DB70DBA9567}" type="datetimeFigureOut">
              <a:rPr lang="en-US" dirty="0"/>
              <a:pPr/>
              <a:t>5/8/2019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ancho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nchor="ct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de-DE"/>
              <a:t>Titelmasterformat durch Klicken bearbeiten</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B61BEF0D-F0BB-DE4B-95CE-6DB70DBA9567}" type="datetimeFigureOut">
              <a:rPr lang="en-US" dirty="0"/>
              <a:pPr/>
              <a:t>5/8/2019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a:t>Titelmasterformat durch Klicken bearbeiten</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de-DE"/>
              <a:t>Titelmasterformat durch Klicken bearbeiten</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B61BEF0D-F0BB-DE4B-95CE-6DB70DBA9567}" type="datetimeFigureOut">
              <a:rPr lang="en-US" dirty="0"/>
              <a:pPr/>
              <a:t>5/8/2019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de-DE"/>
              <a:t>Titelmasterformat durch Klicken bearbeiten</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dirty="0"/>
              <a:pPr/>
              <a:t>5/8/2019</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dirty="0"/>
              <a:pPr/>
              <a:t>5/8/2019</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200" kern="1200" cap="all">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00000"/>
        <a:buFont typeface="Arial"/>
        <a:buChar char="•"/>
        <a:defRPr sz="20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00000"/>
        <a:buFont typeface="Arial"/>
        <a:buChar char="•"/>
        <a:defRPr sz="18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00000"/>
        <a:buFont typeface="Arial"/>
        <a:buChar char="•"/>
        <a:defRPr sz="16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51011" y="2463280"/>
            <a:ext cx="8676222" cy="905071"/>
          </a:xfrm>
          <a:noFill/>
        </p:spPr>
        <p:style>
          <a:lnRef idx="0">
            <a:scrgbClr r="0" g="0" b="0"/>
          </a:lnRef>
          <a:fillRef idx="1003">
            <a:schemeClr val="lt2"/>
          </a:fillRef>
          <a:effectRef idx="0">
            <a:scrgbClr r="0" g="0" b="0"/>
          </a:effectRef>
          <a:fontRef idx="major"/>
        </p:style>
        <p:txBody>
          <a:bodyPr anchor="ctr">
            <a:normAutofit fontScale="90000"/>
          </a:bodyPr>
          <a:lstStyle/>
          <a:p>
            <a:b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b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DLM (</a:t>
            </a:r>
            <a:r>
              <a:rPr lang="de-DE" sz="4000" cap="none" dirty="0" err="1">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Document</a:t>
            </a: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 </a:t>
            </a:r>
            <a:r>
              <a:rPr lang="de-DE" sz="4000" cap="none" dirty="0" err="1">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Lifecycle</a:t>
            </a: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 Management)</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6344" y="440588"/>
            <a:ext cx="2541779" cy="389348"/>
          </a:xfrm>
          <a:prstGeom prst="rect">
            <a:avLst/>
          </a:prstGeom>
        </p:spPr>
      </p:pic>
    </p:spTree>
    <p:extLst>
      <p:ext uri="{BB962C8B-B14F-4D97-AF65-F5344CB8AC3E}">
        <p14:creationId xmlns:p14="http://schemas.microsoft.com/office/powerpoint/2010/main" val="475850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15618" y="635262"/>
            <a:ext cx="8676222" cy="905071"/>
          </a:xfrm>
          <a:noFill/>
        </p:spPr>
        <p:style>
          <a:lnRef idx="0">
            <a:scrgbClr r="0" g="0" b="0"/>
          </a:lnRef>
          <a:fillRef idx="1003">
            <a:schemeClr val="lt2"/>
          </a:fillRef>
          <a:effectRef idx="0">
            <a:scrgbClr r="0" g="0" b="0"/>
          </a:effectRef>
          <a:fontRef idx="major"/>
        </p:style>
        <p:txBody>
          <a:bodyPr anchor="ctr">
            <a:normAutofit fontScale="90000"/>
          </a:bodyPr>
          <a:lstStyle/>
          <a:p>
            <a:b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b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Konfiguration</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6344" y="440588"/>
            <a:ext cx="2541779" cy="389348"/>
          </a:xfrm>
          <a:prstGeom prst="rect">
            <a:avLst/>
          </a:prstGeom>
        </p:spPr>
      </p:pic>
      <p:sp>
        <p:nvSpPr>
          <p:cNvPr id="3" name="Textfeld 2"/>
          <p:cNvSpPr txBox="1"/>
          <p:nvPr/>
        </p:nvSpPr>
        <p:spPr>
          <a:xfrm>
            <a:off x="1315618" y="1882733"/>
            <a:ext cx="9787812" cy="3693319"/>
          </a:xfrm>
          <a:prstGeom prst="rect">
            <a:avLst/>
          </a:prstGeom>
          <a:noFill/>
        </p:spPr>
        <p:txBody>
          <a:bodyPr wrap="square" rtlCol="0">
            <a:spAutoFit/>
          </a:bodyPr>
          <a:lstStyle/>
          <a:p>
            <a:pPr>
              <a:lnSpc>
                <a:spcPct val="150000"/>
              </a:lnSpc>
            </a:pPr>
            <a:r>
              <a:rPr lang="de-DE" dirty="0">
                <a:latin typeface="Arial" panose="020B0604020202020204" pitchFamily="34" charset="0"/>
                <a:cs typeface="Arial" panose="020B0604020202020204" pitchFamily="34" charset="0"/>
              </a:rPr>
              <a:t>Prioritäten bei der Berechnung des Löschdatums</a:t>
            </a:r>
          </a:p>
          <a:p>
            <a:pPr>
              <a:lnSpc>
                <a:spcPct val="150000"/>
              </a:lnSpc>
            </a:pPr>
            <a:endParaRPr lang="de-DE" dirty="0">
              <a:solidFill>
                <a:srgbClr val="00B0F0"/>
              </a:solidFill>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Niedrigste Priorität hat die Löschfrist auf Archivebene</a:t>
            </a: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Es folgen die DLM-aktiven Status- und Zusatzfelder gemäß ihrer Reihenfolge in der Tabelle „DLM-aktive Elemente“</a:t>
            </a: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Höchste Priorität hat der händische Eingriff eines Benutzers mit Admin-Rechten durch Setzen / aktives Leeren des Löschdatums.</a:t>
            </a:r>
          </a:p>
          <a:p>
            <a:pPr>
              <a:lnSpc>
                <a:spcPct val="150000"/>
              </a:lnSpc>
            </a:pPr>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p:txBody>
      </p:sp>
      <p:sp>
        <p:nvSpPr>
          <p:cNvPr id="6" name="Textfeld 5"/>
          <p:cNvSpPr txBox="1"/>
          <p:nvPr/>
        </p:nvSpPr>
        <p:spPr>
          <a:xfrm>
            <a:off x="559837" y="438671"/>
            <a:ext cx="3918857" cy="307777"/>
          </a:xfrm>
          <a:prstGeom prst="rect">
            <a:avLst/>
          </a:prstGeom>
          <a:noFill/>
        </p:spPr>
        <p:txBody>
          <a:bodyPr wrap="square" rtlCol="0">
            <a:spAutoFit/>
          </a:bodyPr>
          <a:lstStyle/>
          <a:p>
            <a:r>
              <a:rPr lang="de-DE" sz="1400" dirty="0" err="1">
                <a:solidFill>
                  <a:srgbClr val="92D050"/>
                </a:solidFill>
                <a:latin typeface="Arial" panose="020B0604020202020204" pitchFamily="34" charset="0"/>
                <a:cs typeface="Arial" panose="020B0604020202020204" pitchFamily="34" charset="0"/>
              </a:rPr>
              <a:t>Document</a:t>
            </a:r>
            <a:r>
              <a:rPr lang="de-DE" sz="1400" dirty="0">
                <a:solidFill>
                  <a:srgbClr val="92D050"/>
                </a:solidFill>
                <a:latin typeface="Arial" panose="020B0604020202020204" pitchFamily="34" charset="0"/>
                <a:cs typeface="Arial" panose="020B0604020202020204" pitchFamily="34" charset="0"/>
              </a:rPr>
              <a:t> </a:t>
            </a:r>
            <a:r>
              <a:rPr lang="de-DE" sz="1400" dirty="0" err="1">
                <a:solidFill>
                  <a:srgbClr val="92D050"/>
                </a:solidFill>
                <a:latin typeface="Arial" panose="020B0604020202020204" pitchFamily="34" charset="0"/>
                <a:cs typeface="Arial" panose="020B0604020202020204" pitchFamily="34" charset="0"/>
              </a:rPr>
              <a:t>Lifecycle</a:t>
            </a:r>
            <a:r>
              <a:rPr lang="de-DE" sz="1400" dirty="0">
                <a:solidFill>
                  <a:srgbClr val="92D050"/>
                </a:solidFill>
                <a:latin typeface="Arial" panose="020B0604020202020204" pitchFamily="34" charset="0"/>
                <a:cs typeface="Arial" panose="020B0604020202020204" pitchFamily="34" charset="0"/>
              </a:rPr>
              <a:t> Management</a:t>
            </a:r>
          </a:p>
        </p:txBody>
      </p:sp>
    </p:spTree>
    <p:extLst>
      <p:ext uri="{BB962C8B-B14F-4D97-AF65-F5344CB8AC3E}">
        <p14:creationId xmlns:p14="http://schemas.microsoft.com/office/powerpoint/2010/main" val="863313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15618" y="635262"/>
            <a:ext cx="8676222" cy="905071"/>
          </a:xfrm>
          <a:noFill/>
        </p:spPr>
        <p:style>
          <a:lnRef idx="0">
            <a:scrgbClr r="0" g="0" b="0"/>
          </a:lnRef>
          <a:fillRef idx="1003">
            <a:schemeClr val="lt2"/>
          </a:fillRef>
          <a:effectRef idx="0">
            <a:scrgbClr r="0" g="0" b="0"/>
          </a:effectRef>
          <a:fontRef idx="major"/>
        </p:style>
        <p:txBody>
          <a:bodyPr anchor="ctr">
            <a:normAutofit fontScale="90000"/>
          </a:bodyPr>
          <a:lstStyle/>
          <a:p>
            <a:b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b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Außerdem gut zu wissen</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6344" y="440588"/>
            <a:ext cx="2541779" cy="389348"/>
          </a:xfrm>
          <a:prstGeom prst="rect">
            <a:avLst/>
          </a:prstGeom>
        </p:spPr>
      </p:pic>
      <p:sp>
        <p:nvSpPr>
          <p:cNvPr id="3" name="Textfeld 2"/>
          <p:cNvSpPr txBox="1"/>
          <p:nvPr/>
        </p:nvSpPr>
        <p:spPr>
          <a:xfrm>
            <a:off x="1315618" y="2367925"/>
            <a:ext cx="9787812" cy="1615827"/>
          </a:xfrm>
          <a:prstGeom prst="rect">
            <a:avLst/>
          </a:prstGeom>
          <a:noFill/>
        </p:spPr>
        <p:txBody>
          <a:bodyPr wrap="square" rtlCol="0">
            <a:spAutoFit/>
          </a:bodyPr>
          <a:lstStyle/>
          <a:p>
            <a:pPr>
              <a:lnSpc>
                <a:spcPct val="150000"/>
              </a:lnSpc>
            </a:pPr>
            <a:r>
              <a:rPr lang="de-DE" dirty="0">
                <a:latin typeface="Arial" panose="020B0604020202020204" pitchFamily="34" charset="0"/>
                <a:cs typeface="Arial" panose="020B0604020202020204" pitchFamily="34" charset="0"/>
              </a:rPr>
              <a:t>Der Admin kann seinen händischen Eingriff über „Werkzeuge“ – „Löschdatum erneut berechnen“ zurücksetzen. Das Löschdatum wird dann auf Basis der sonstigen DLM-Konfiguration für dieses Dokument (oder Dokumente, auch </a:t>
            </a:r>
            <a:r>
              <a:rPr lang="de-DE" dirty="0" err="1">
                <a:latin typeface="Arial" panose="020B0604020202020204" pitchFamily="34" charset="0"/>
                <a:cs typeface="Arial" panose="020B0604020202020204" pitchFamily="34" charset="0"/>
              </a:rPr>
              <a:t>Multiselect</a:t>
            </a:r>
            <a:r>
              <a:rPr lang="de-DE" dirty="0">
                <a:latin typeface="Arial" panose="020B0604020202020204" pitchFamily="34" charset="0"/>
                <a:cs typeface="Arial" panose="020B0604020202020204" pitchFamily="34" charset="0"/>
              </a:rPr>
              <a:t>) neu ermittelt.</a:t>
            </a:r>
          </a:p>
          <a:p>
            <a:endParaRPr lang="de-DE" dirty="0">
              <a:latin typeface="Arial" panose="020B0604020202020204" pitchFamily="34" charset="0"/>
              <a:cs typeface="Arial" panose="020B0604020202020204" pitchFamily="34" charset="0"/>
            </a:endParaRPr>
          </a:p>
        </p:txBody>
      </p:sp>
      <p:sp>
        <p:nvSpPr>
          <p:cNvPr id="6" name="Textfeld 5"/>
          <p:cNvSpPr txBox="1"/>
          <p:nvPr/>
        </p:nvSpPr>
        <p:spPr>
          <a:xfrm>
            <a:off x="559837" y="438671"/>
            <a:ext cx="3918857" cy="307777"/>
          </a:xfrm>
          <a:prstGeom prst="rect">
            <a:avLst/>
          </a:prstGeom>
          <a:noFill/>
        </p:spPr>
        <p:txBody>
          <a:bodyPr wrap="square" rtlCol="0">
            <a:spAutoFit/>
          </a:bodyPr>
          <a:lstStyle/>
          <a:p>
            <a:r>
              <a:rPr lang="de-DE" sz="1400" dirty="0" err="1">
                <a:solidFill>
                  <a:srgbClr val="92D050"/>
                </a:solidFill>
                <a:latin typeface="Arial" panose="020B0604020202020204" pitchFamily="34" charset="0"/>
                <a:cs typeface="Arial" panose="020B0604020202020204" pitchFamily="34" charset="0"/>
              </a:rPr>
              <a:t>Document</a:t>
            </a:r>
            <a:r>
              <a:rPr lang="de-DE" sz="1400" dirty="0">
                <a:solidFill>
                  <a:srgbClr val="92D050"/>
                </a:solidFill>
                <a:latin typeface="Arial" panose="020B0604020202020204" pitchFamily="34" charset="0"/>
                <a:cs typeface="Arial" panose="020B0604020202020204" pitchFamily="34" charset="0"/>
              </a:rPr>
              <a:t> </a:t>
            </a:r>
            <a:r>
              <a:rPr lang="de-DE" sz="1400" dirty="0" err="1">
                <a:solidFill>
                  <a:srgbClr val="92D050"/>
                </a:solidFill>
                <a:latin typeface="Arial" panose="020B0604020202020204" pitchFamily="34" charset="0"/>
                <a:cs typeface="Arial" panose="020B0604020202020204" pitchFamily="34" charset="0"/>
              </a:rPr>
              <a:t>Lifecycle</a:t>
            </a:r>
            <a:r>
              <a:rPr lang="de-DE" sz="1400" dirty="0">
                <a:solidFill>
                  <a:srgbClr val="92D050"/>
                </a:solidFill>
                <a:latin typeface="Arial" panose="020B0604020202020204" pitchFamily="34" charset="0"/>
                <a:cs typeface="Arial" panose="020B0604020202020204" pitchFamily="34" charset="0"/>
              </a:rPr>
              <a:t> Management</a:t>
            </a:r>
          </a:p>
        </p:txBody>
      </p:sp>
    </p:spTree>
    <p:extLst>
      <p:ext uri="{BB962C8B-B14F-4D97-AF65-F5344CB8AC3E}">
        <p14:creationId xmlns:p14="http://schemas.microsoft.com/office/powerpoint/2010/main" val="28404621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15618" y="635262"/>
            <a:ext cx="8676222" cy="905071"/>
          </a:xfrm>
          <a:noFill/>
        </p:spPr>
        <p:style>
          <a:lnRef idx="0">
            <a:scrgbClr r="0" g="0" b="0"/>
          </a:lnRef>
          <a:fillRef idx="1003">
            <a:schemeClr val="lt2"/>
          </a:fillRef>
          <a:effectRef idx="0">
            <a:scrgbClr r="0" g="0" b="0"/>
          </a:effectRef>
          <a:fontRef idx="major"/>
        </p:style>
        <p:txBody>
          <a:bodyPr anchor="ctr">
            <a:normAutofit fontScale="90000"/>
          </a:bodyPr>
          <a:lstStyle/>
          <a:p>
            <a:b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b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Außerdem gut zu wissen</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6344" y="440588"/>
            <a:ext cx="2541779" cy="389348"/>
          </a:xfrm>
          <a:prstGeom prst="rect">
            <a:avLst/>
          </a:prstGeom>
        </p:spPr>
      </p:pic>
      <p:sp>
        <p:nvSpPr>
          <p:cNvPr id="3" name="Textfeld 2"/>
          <p:cNvSpPr txBox="1"/>
          <p:nvPr/>
        </p:nvSpPr>
        <p:spPr>
          <a:xfrm>
            <a:off x="1315618" y="2367925"/>
            <a:ext cx="9787812" cy="3277820"/>
          </a:xfrm>
          <a:prstGeom prst="rect">
            <a:avLst/>
          </a:prstGeom>
          <a:noFill/>
        </p:spPr>
        <p:txBody>
          <a:bodyPr wrap="square" rtlCol="0">
            <a:spAutoFit/>
          </a:bodyPr>
          <a:lstStyle/>
          <a:p>
            <a:pPr>
              <a:lnSpc>
                <a:spcPct val="150000"/>
              </a:lnSpc>
            </a:pPr>
            <a:r>
              <a:rPr lang="de-DE" dirty="0">
                <a:latin typeface="Arial" panose="020B0604020202020204" pitchFamily="34" charset="0"/>
                <a:cs typeface="Arial" panose="020B0604020202020204" pitchFamily="34" charset="0"/>
              </a:rPr>
              <a:t>Änderungen an der Konfiguration des DLM erfordern eine Neuberechnung des Löschdatums der betroffenen Dokumente. Dies wird durch den bfaserver36 im Hintergrund durchgeführt und kann je nach Dokumentenmenge zwischen wenigen Sekunden und einigen Stunden dauern!</a:t>
            </a:r>
          </a:p>
          <a:p>
            <a:pPr>
              <a:lnSpc>
                <a:spcPct val="150000"/>
              </a:lnSpc>
            </a:pPr>
            <a:endParaRPr lang="de-DE" dirty="0">
              <a:latin typeface="Arial" panose="020B0604020202020204" pitchFamily="34" charset="0"/>
              <a:cs typeface="Arial" panose="020B0604020202020204" pitchFamily="34" charset="0"/>
            </a:endParaRPr>
          </a:p>
          <a:p>
            <a:pPr>
              <a:lnSpc>
                <a:spcPct val="150000"/>
              </a:lnSpc>
            </a:pPr>
            <a:r>
              <a:rPr lang="de-DE" dirty="0">
                <a:latin typeface="Arial" panose="020B0604020202020204" pitchFamily="34" charset="0"/>
                <a:cs typeface="Arial" panose="020B0604020202020204" pitchFamily="34" charset="0"/>
              </a:rPr>
              <a:t>Wird der bfaserver36 heruntergefahren und neu gestartet, so nimmt er die Neuberechnung wieder auf. In der Administration sollte über die Historie im Administrator-Log Beginn </a:t>
            </a:r>
            <a:r>
              <a:rPr lang="de-DE">
                <a:latin typeface="Arial" panose="020B0604020202020204" pitchFamily="34" charset="0"/>
                <a:cs typeface="Arial" panose="020B0604020202020204" pitchFamily="34" charset="0"/>
              </a:rPr>
              <a:t>und erfolgreiches Ende </a:t>
            </a:r>
            <a:r>
              <a:rPr lang="de-DE" dirty="0">
                <a:latin typeface="Arial" panose="020B0604020202020204" pitchFamily="34" charset="0"/>
                <a:cs typeface="Arial" panose="020B0604020202020204" pitchFamily="34" charset="0"/>
              </a:rPr>
              <a:t>der Neuberechnungen verfolgt werden.</a:t>
            </a:r>
          </a:p>
          <a:p>
            <a:endParaRPr lang="de-DE" dirty="0">
              <a:latin typeface="Arial" panose="020B0604020202020204" pitchFamily="34" charset="0"/>
              <a:cs typeface="Arial" panose="020B0604020202020204" pitchFamily="34" charset="0"/>
            </a:endParaRPr>
          </a:p>
        </p:txBody>
      </p:sp>
      <p:sp>
        <p:nvSpPr>
          <p:cNvPr id="6" name="Textfeld 5"/>
          <p:cNvSpPr txBox="1"/>
          <p:nvPr/>
        </p:nvSpPr>
        <p:spPr>
          <a:xfrm>
            <a:off x="559837" y="438671"/>
            <a:ext cx="3918857" cy="307777"/>
          </a:xfrm>
          <a:prstGeom prst="rect">
            <a:avLst/>
          </a:prstGeom>
          <a:noFill/>
        </p:spPr>
        <p:txBody>
          <a:bodyPr wrap="square" rtlCol="0">
            <a:spAutoFit/>
          </a:bodyPr>
          <a:lstStyle/>
          <a:p>
            <a:r>
              <a:rPr lang="de-DE" sz="1400" dirty="0" err="1">
                <a:solidFill>
                  <a:srgbClr val="92D050"/>
                </a:solidFill>
                <a:latin typeface="Arial" panose="020B0604020202020204" pitchFamily="34" charset="0"/>
                <a:cs typeface="Arial" panose="020B0604020202020204" pitchFamily="34" charset="0"/>
              </a:rPr>
              <a:t>Document</a:t>
            </a:r>
            <a:r>
              <a:rPr lang="de-DE" sz="1400" dirty="0">
                <a:solidFill>
                  <a:srgbClr val="92D050"/>
                </a:solidFill>
                <a:latin typeface="Arial" panose="020B0604020202020204" pitchFamily="34" charset="0"/>
                <a:cs typeface="Arial" panose="020B0604020202020204" pitchFamily="34" charset="0"/>
              </a:rPr>
              <a:t> </a:t>
            </a:r>
            <a:r>
              <a:rPr lang="de-DE" sz="1400" dirty="0" err="1">
                <a:solidFill>
                  <a:srgbClr val="92D050"/>
                </a:solidFill>
                <a:latin typeface="Arial" panose="020B0604020202020204" pitchFamily="34" charset="0"/>
                <a:cs typeface="Arial" panose="020B0604020202020204" pitchFamily="34" charset="0"/>
              </a:rPr>
              <a:t>Lifecycle</a:t>
            </a:r>
            <a:r>
              <a:rPr lang="de-DE" sz="1400" dirty="0">
                <a:solidFill>
                  <a:srgbClr val="92D050"/>
                </a:solidFill>
                <a:latin typeface="Arial" panose="020B0604020202020204" pitchFamily="34" charset="0"/>
                <a:cs typeface="Arial" panose="020B0604020202020204" pitchFamily="34" charset="0"/>
              </a:rPr>
              <a:t> Management</a:t>
            </a:r>
          </a:p>
        </p:txBody>
      </p:sp>
    </p:spTree>
    <p:extLst>
      <p:ext uri="{BB962C8B-B14F-4D97-AF65-F5344CB8AC3E}">
        <p14:creationId xmlns:p14="http://schemas.microsoft.com/office/powerpoint/2010/main" val="15717021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15618" y="635262"/>
            <a:ext cx="8676222" cy="905071"/>
          </a:xfrm>
          <a:noFill/>
        </p:spPr>
        <p:style>
          <a:lnRef idx="0">
            <a:scrgbClr r="0" g="0" b="0"/>
          </a:lnRef>
          <a:fillRef idx="1003">
            <a:schemeClr val="lt2"/>
          </a:fillRef>
          <a:effectRef idx="0">
            <a:scrgbClr r="0" g="0" b="0"/>
          </a:effectRef>
          <a:fontRef idx="major"/>
        </p:style>
        <p:txBody>
          <a:bodyPr anchor="ctr">
            <a:normAutofit fontScale="90000"/>
          </a:bodyPr>
          <a:lstStyle/>
          <a:p>
            <a:b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b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Außerdem gut zu wissen</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6344" y="440588"/>
            <a:ext cx="2541779" cy="389348"/>
          </a:xfrm>
          <a:prstGeom prst="rect">
            <a:avLst/>
          </a:prstGeom>
        </p:spPr>
      </p:pic>
      <p:sp>
        <p:nvSpPr>
          <p:cNvPr id="3" name="Textfeld 2"/>
          <p:cNvSpPr txBox="1"/>
          <p:nvPr/>
        </p:nvSpPr>
        <p:spPr>
          <a:xfrm>
            <a:off x="1315618" y="2367925"/>
            <a:ext cx="9787812" cy="3277820"/>
          </a:xfrm>
          <a:prstGeom prst="rect">
            <a:avLst/>
          </a:prstGeom>
          <a:noFill/>
        </p:spPr>
        <p:txBody>
          <a:bodyPr wrap="square" rtlCol="0">
            <a:spAutoFit/>
          </a:bodyPr>
          <a:lstStyle/>
          <a:p>
            <a:pPr>
              <a:lnSpc>
                <a:spcPct val="150000"/>
              </a:lnSpc>
            </a:pPr>
            <a:r>
              <a:rPr lang="de-DE" dirty="0">
                <a:latin typeface="Arial" panose="020B0604020202020204" pitchFamily="34" charset="0"/>
                <a:cs typeface="Arial" panose="020B0604020202020204" pitchFamily="34" charset="0"/>
              </a:rPr>
              <a:t>Wird ein Dokument in ein anderes Archiv verschoben, so erfolgt dort ebenfalls eine Neuberechnung des Löschdatums. Ausschlaggebend sind die Archiveinstellungen und die in dem Archiv </a:t>
            </a:r>
            <a:r>
              <a:rPr lang="de-DE" i="1" dirty="0">
                <a:latin typeface="Arial" panose="020B0604020202020204" pitchFamily="34" charset="0"/>
                <a:cs typeface="Arial" panose="020B0604020202020204" pitchFamily="34" charset="0"/>
              </a:rPr>
              <a:t>sichtbaren</a:t>
            </a:r>
            <a:r>
              <a:rPr lang="de-DE" dirty="0">
                <a:latin typeface="Arial" panose="020B0604020202020204" pitchFamily="34" charset="0"/>
                <a:cs typeface="Arial" panose="020B0604020202020204" pitchFamily="34" charset="0"/>
              </a:rPr>
              <a:t> DLM-aktiven Status- und Zusatzfelder.</a:t>
            </a:r>
          </a:p>
          <a:p>
            <a:pPr>
              <a:lnSpc>
                <a:spcPct val="150000"/>
              </a:lnSpc>
            </a:pPr>
            <a:endParaRPr lang="de-DE" dirty="0">
              <a:latin typeface="Arial" panose="020B0604020202020204" pitchFamily="34" charset="0"/>
              <a:cs typeface="Arial" panose="020B0604020202020204" pitchFamily="34" charset="0"/>
            </a:endParaRPr>
          </a:p>
          <a:p>
            <a:pPr>
              <a:lnSpc>
                <a:spcPct val="150000"/>
              </a:lnSpc>
            </a:pPr>
            <a:r>
              <a:rPr lang="de-DE" dirty="0">
                <a:latin typeface="Arial" panose="020B0604020202020204" pitchFamily="34" charset="0"/>
                <a:cs typeface="Arial" panose="020B0604020202020204" pitchFamily="34" charset="0"/>
              </a:rPr>
              <a:t>Ein händische Änderung des Löschdatums durch den Admin bleibt auch nach dem Verschieben erhalten und hat weiterhin die höchste Priorität.</a:t>
            </a:r>
          </a:p>
          <a:p>
            <a:pPr>
              <a:lnSpc>
                <a:spcPct val="150000"/>
              </a:lnSpc>
            </a:pPr>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p:txBody>
      </p:sp>
      <p:sp>
        <p:nvSpPr>
          <p:cNvPr id="6" name="Textfeld 5"/>
          <p:cNvSpPr txBox="1"/>
          <p:nvPr/>
        </p:nvSpPr>
        <p:spPr>
          <a:xfrm>
            <a:off x="559837" y="438671"/>
            <a:ext cx="3918857" cy="307777"/>
          </a:xfrm>
          <a:prstGeom prst="rect">
            <a:avLst/>
          </a:prstGeom>
          <a:noFill/>
        </p:spPr>
        <p:txBody>
          <a:bodyPr wrap="square" rtlCol="0">
            <a:spAutoFit/>
          </a:bodyPr>
          <a:lstStyle/>
          <a:p>
            <a:r>
              <a:rPr lang="de-DE" sz="1400" dirty="0" err="1">
                <a:solidFill>
                  <a:srgbClr val="92D050"/>
                </a:solidFill>
                <a:latin typeface="Arial" panose="020B0604020202020204" pitchFamily="34" charset="0"/>
                <a:cs typeface="Arial" panose="020B0604020202020204" pitchFamily="34" charset="0"/>
              </a:rPr>
              <a:t>Document</a:t>
            </a:r>
            <a:r>
              <a:rPr lang="de-DE" sz="1400" dirty="0">
                <a:solidFill>
                  <a:srgbClr val="92D050"/>
                </a:solidFill>
                <a:latin typeface="Arial" panose="020B0604020202020204" pitchFamily="34" charset="0"/>
                <a:cs typeface="Arial" panose="020B0604020202020204" pitchFamily="34" charset="0"/>
              </a:rPr>
              <a:t> </a:t>
            </a:r>
            <a:r>
              <a:rPr lang="de-DE" sz="1400" dirty="0" err="1">
                <a:solidFill>
                  <a:srgbClr val="92D050"/>
                </a:solidFill>
                <a:latin typeface="Arial" panose="020B0604020202020204" pitchFamily="34" charset="0"/>
                <a:cs typeface="Arial" panose="020B0604020202020204" pitchFamily="34" charset="0"/>
              </a:rPr>
              <a:t>Lifecycle</a:t>
            </a:r>
            <a:r>
              <a:rPr lang="de-DE" sz="1400" dirty="0">
                <a:solidFill>
                  <a:srgbClr val="92D050"/>
                </a:solidFill>
                <a:latin typeface="Arial" panose="020B0604020202020204" pitchFamily="34" charset="0"/>
                <a:cs typeface="Arial" panose="020B0604020202020204" pitchFamily="34" charset="0"/>
              </a:rPr>
              <a:t> Management</a:t>
            </a:r>
          </a:p>
        </p:txBody>
      </p:sp>
    </p:spTree>
    <p:extLst>
      <p:ext uri="{BB962C8B-B14F-4D97-AF65-F5344CB8AC3E}">
        <p14:creationId xmlns:p14="http://schemas.microsoft.com/office/powerpoint/2010/main" val="18351524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15618" y="635262"/>
            <a:ext cx="8676222" cy="905071"/>
          </a:xfrm>
          <a:noFill/>
        </p:spPr>
        <p:style>
          <a:lnRef idx="0">
            <a:scrgbClr r="0" g="0" b="0"/>
          </a:lnRef>
          <a:fillRef idx="1003">
            <a:schemeClr val="lt2"/>
          </a:fillRef>
          <a:effectRef idx="0">
            <a:scrgbClr r="0" g="0" b="0"/>
          </a:effectRef>
          <a:fontRef idx="major"/>
        </p:style>
        <p:txBody>
          <a:bodyPr anchor="ctr">
            <a:normAutofit fontScale="90000"/>
          </a:bodyPr>
          <a:lstStyle/>
          <a:p>
            <a:b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b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Außerdem gut zu wissen</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6344" y="440588"/>
            <a:ext cx="2541779" cy="389348"/>
          </a:xfrm>
          <a:prstGeom prst="rect">
            <a:avLst/>
          </a:prstGeom>
        </p:spPr>
      </p:pic>
      <p:sp>
        <p:nvSpPr>
          <p:cNvPr id="3" name="Textfeld 2"/>
          <p:cNvSpPr txBox="1"/>
          <p:nvPr/>
        </p:nvSpPr>
        <p:spPr>
          <a:xfrm>
            <a:off x="1315618" y="2367925"/>
            <a:ext cx="9787812" cy="4524315"/>
          </a:xfrm>
          <a:prstGeom prst="rect">
            <a:avLst/>
          </a:prstGeom>
          <a:noFill/>
        </p:spPr>
        <p:txBody>
          <a:bodyPr wrap="square" rtlCol="0">
            <a:spAutoFit/>
          </a:bodyPr>
          <a:lstStyle/>
          <a:p>
            <a:pPr>
              <a:lnSpc>
                <a:spcPct val="150000"/>
              </a:lnSpc>
            </a:pPr>
            <a:r>
              <a:rPr lang="de-DE" dirty="0">
                <a:latin typeface="Arial" panose="020B0604020202020204" pitchFamily="34" charset="0"/>
                <a:cs typeface="Arial" panose="020B0604020202020204" pitchFamily="34" charset="0"/>
              </a:rPr>
              <a:t>Die Löschung eines Dokumentes </a:t>
            </a:r>
            <a:r>
              <a:rPr lang="de-DE">
                <a:latin typeface="Arial" panose="020B0604020202020204" pitchFamily="34" charset="0"/>
                <a:cs typeface="Arial" panose="020B0604020202020204" pitchFamily="34" charset="0"/>
              </a:rPr>
              <a:t>erfolgt rückstandlos </a:t>
            </a:r>
            <a:r>
              <a:rPr lang="de-DE" dirty="0">
                <a:latin typeface="Arial" panose="020B0604020202020204" pitchFamily="34" charset="0"/>
                <a:cs typeface="Arial" panose="020B0604020202020204" pitchFamily="34" charset="0"/>
              </a:rPr>
              <a:t>aus der Datenbank und der Archivablage. Das Backup (.</a:t>
            </a:r>
            <a:r>
              <a:rPr lang="de-DE" dirty="0" err="1">
                <a:latin typeface="Arial" panose="020B0604020202020204" pitchFamily="34" charset="0"/>
                <a:cs typeface="Arial" panose="020B0604020202020204" pitchFamily="34" charset="0"/>
              </a:rPr>
              <a:t>zip</a:t>
            </a:r>
            <a:r>
              <a:rPr lang="de-DE" dirty="0">
                <a:latin typeface="Arial" panose="020B0604020202020204" pitchFamily="34" charset="0"/>
                <a:cs typeface="Arial" panose="020B0604020202020204" pitchFamily="34" charset="0"/>
              </a:rPr>
              <a:t>-Datei) ermöglicht eine Neuarchivierung (nicht Wiederherstellung des alten Zustands). Die Löschung des Backups obliegt dem Admin. </a:t>
            </a:r>
          </a:p>
          <a:p>
            <a:pPr>
              <a:lnSpc>
                <a:spcPct val="150000"/>
              </a:lnSpc>
            </a:pPr>
            <a:endParaRPr lang="de-DE" dirty="0">
              <a:latin typeface="Arial" panose="020B0604020202020204" pitchFamily="34" charset="0"/>
              <a:cs typeface="Arial" panose="020B0604020202020204" pitchFamily="34" charset="0"/>
            </a:endParaRPr>
          </a:p>
          <a:p>
            <a:pPr>
              <a:lnSpc>
                <a:spcPct val="150000"/>
              </a:lnSpc>
            </a:pPr>
            <a:r>
              <a:rPr lang="de-DE" dirty="0">
                <a:latin typeface="Arial" panose="020B0604020202020204" pitchFamily="34" charset="0"/>
                <a:cs typeface="Arial" panose="020B0604020202020204" pitchFamily="34" charset="0"/>
              </a:rPr>
              <a:t>Im Admin-Log wird die Löschung vermerkt, jedoch lediglich unter der Angabe der </a:t>
            </a:r>
            <a:r>
              <a:rPr lang="de-DE" dirty="0" err="1">
                <a:latin typeface="Arial" panose="020B0604020202020204" pitchFamily="34" charset="0"/>
                <a:cs typeface="Arial" panose="020B0604020202020204" pitchFamily="34" charset="0"/>
              </a:rPr>
              <a:t>gdocid</a:t>
            </a:r>
            <a:r>
              <a:rPr lang="de-DE" dirty="0">
                <a:latin typeface="Arial" panose="020B0604020202020204" pitchFamily="34" charset="0"/>
                <a:cs typeface="Arial" panose="020B0604020202020204" pitchFamily="34" charset="0"/>
              </a:rPr>
              <a:t>. Inhalte oder Metadaten des Dokuments werden nicht protokolliert.</a:t>
            </a:r>
          </a:p>
          <a:p>
            <a:pPr>
              <a:lnSpc>
                <a:spcPct val="150000"/>
              </a:lnSpc>
            </a:pPr>
            <a:endParaRPr lang="de-DE" dirty="0">
              <a:latin typeface="Arial" panose="020B0604020202020204" pitchFamily="34" charset="0"/>
              <a:cs typeface="Arial" panose="020B0604020202020204" pitchFamily="34" charset="0"/>
            </a:endParaRPr>
          </a:p>
          <a:p>
            <a:pPr>
              <a:lnSpc>
                <a:spcPct val="150000"/>
              </a:lnSpc>
            </a:pPr>
            <a:r>
              <a:rPr lang="de-DE" dirty="0">
                <a:latin typeface="Arial" panose="020B0604020202020204" pitchFamily="34" charset="0"/>
                <a:cs typeface="Arial" panose="020B0604020202020204" pitchFamily="34" charset="0"/>
              </a:rPr>
              <a:t>Bei Löschung eines Dokuments, welches in anderen Archiven als </a:t>
            </a:r>
            <a:r>
              <a:rPr lang="de-DE" dirty="0" err="1">
                <a:latin typeface="Arial" panose="020B0604020202020204" pitchFamily="34" charset="0"/>
                <a:cs typeface="Arial" panose="020B0604020202020204" pitchFamily="34" charset="0"/>
              </a:rPr>
              <a:t>Symbolic</a:t>
            </a:r>
            <a:r>
              <a:rPr lang="de-DE" dirty="0">
                <a:latin typeface="Arial" panose="020B0604020202020204" pitchFamily="34" charset="0"/>
                <a:cs typeface="Arial" panose="020B0604020202020204" pitchFamily="34" charset="0"/>
              </a:rPr>
              <a:t> Link vorhanden ist, werden auch dessen </a:t>
            </a:r>
            <a:r>
              <a:rPr lang="de-DE" dirty="0" err="1">
                <a:latin typeface="Arial" panose="020B0604020202020204" pitchFamily="34" charset="0"/>
                <a:cs typeface="Arial" panose="020B0604020202020204" pitchFamily="34" charset="0"/>
              </a:rPr>
              <a:t>Symbolic</a:t>
            </a:r>
            <a:r>
              <a:rPr lang="de-DE" dirty="0">
                <a:latin typeface="Arial" panose="020B0604020202020204" pitchFamily="34" charset="0"/>
                <a:cs typeface="Arial" panose="020B0604020202020204" pitchFamily="34" charset="0"/>
              </a:rPr>
              <a:t> Links gelöscht.</a:t>
            </a:r>
          </a:p>
          <a:p>
            <a:pPr>
              <a:lnSpc>
                <a:spcPct val="150000"/>
              </a:lnSpc>
            </a:pPr>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p:txBody>
      </p:sp>
      <p:sp>
        <p:nvSpPr>
          <p:cNvPr id="6" name="Textfeld 5"/>
          <p:cNvSpPr txBox="1"/>
          <p:nvPr/>
        </p:nvSpPr>
        <p:spPr>
          <a:xfrm>
            <a:off x="559837" y="438671"/>
            <a:ext cx="3918857" cy="307777"/>
          </a:xfrm>
          <a:prstGeom prst="rect">
            <a:avLst/>
          </a:prstGeom>
          <a:noFill/>
        </p:spPr>
        <p:txBody>
          <a:bodyPr wrap="square" rtlCol="0">
            <a:spAutoFit/>
          </a:bodyPr>
          <a:lstStyle/>
          <a:p>
            <a:r>
              <a:rPr lang="de-DE" sz="1400" dirty="0" err="1">
                <a:solidFill>
                  <a:srgbClr val="92D050"/>
                </a:solidFill>
                <a:latin typeface="Arial" panose="020B0604020202020204" pitchFamily="34" charset="0"/>
                <a:cs typeface="Arial" panose="020B0604020202020204" pitchFamily="34" charset="0"/>
              </a:rPr>
              <a:t>Document</a:t>
            </a:r>
            <a:r>
              <a:rPr lang="de-DE" sz="1400" dirty="0">
                <a:solidFill>
                  <a:srgbClr val="92D050"/>
                </a:solidFill>
                <a:latin typeface="Arial" panose="020B0604020202020204" pitchFamily="34" charset="0"/>
                <a:cs typeface="Arial" panose="020B0604020202020204" pitchFamily="34" charset="0"/>
              </a:rPr>
              <a:t> </a:t>
            </a:r>
            <a:r>
              <a:rPr lang="de-DE" sz="1400" dirty="0" err="1">
                <a:solidFill>
                  <a:srgbClr val="92D050"/>
                </a:solidFill>
                <a:latin typeface="Arial" panose="020B0604020202020204" pitchFamily="34" charset="0"/>
                <a:cs typeface="Arial" panose="020B0604020202020204" pitchFamily="34" charset="0"/>
              </a:rPr>
              <a:t>Lifecycle</a:t>
            </a:r>
            <a:r>
              <a:rPr lang="de-DE" sz="1400" dirty="0">
                <a:solidFill>
                  <a:srgbClr val="92D050"/>
                </a:solidFill>
                <a:latin typeface="Arial" panose="020B0604020202020204" pitchFamily="34" charset="0"/>
                <a:cs typeface="Arial" panose="020B0604020202020204" pitchFamily="34" charset="0"/>
              </a:rPr>
              <a:t> Management</a:t>
            </a:r>
          </a:p>
        </p:txBody>
      </p:sp>
    </p:spTree>
    <p:extLst>
      <p:ext uri="{BB962C8B-B14F-4D97-AF65-F5344CB8AC3E}">
        <p14:creationId xmlns:p14="http://schemas.microsoft.com/office/powerpoint/2010/main" val="363695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15618" y="635262"/>
            <a:ext cx="8676222" cy="905071"/>
          </a:xfrm>
          <a:noFill/>
        </p:spPr>
        <p:style>
          <a:lnRef idx="0">
            <a:scrgbClr r="0" g="0" b="0"/>
          </a:lnRef>
          <a:fillRef idx="1003">
            <a:schemeClr val="lt2"/>
          </a:fillRef>
          <a:effectRef idx="0">
            <a:scrgbClr r="0" g="0" b="0"/>
          </a:effectRef>
          <a:fontRef idx="major"/>
        </p:style>
        <p:txBody>
          <a:bodyPr anchor="ctr">
            <a:normAutofit fontScale="90000"/>
          </a:bodyPr>
          <a:lstStyle/>
          <a:p>
            <a:b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b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Außerdem gut zu wissen</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6344" y="440588"/>
            <a:ext cx="2541779" cy="389348"/>
          </a:xfrm>
          <a:prstGeom prst="rect">
            <a:avLst/>
          </a:prstGeom>
        </p:spPr>
      </p:pic>
      <p:sp>
        <p:nvSpPr>
          <p:cNvPr id="3" name="Textfeld 2"/>
          <p:cNvSpPr txBox="1"/>
          <p:nvPr/>
        </p:nvSpPr>
        <p:spPr>
          <a:xfrm>
            <a:off x="1315618" y="2367925"/>
            <a:ext cx="9787812" cy="2862322"/>
          </a:xfrm>
          <a:prstGeom prst="rect">
            <a:avLst/>
          </a:prstGeom>
          <a:noFill/>
        </p:spPr>
        <p:txBody>
          <a:bodyPr wrap="square" rtlCol="0">
            <a:spAutoFit/>
          </a:bodyPr>
          <a:lstStyle/>
          <a:p>
            <a:pPr>
              <a:lnSpc>
                <a:spcPct val="150000"/>
              </a:lnSpc>
            </a:pPr>
            <a:r>
              <a:rPr lang="de-DE" dirty="0">
                <a:latin typeface="Arial" panose="020B0604020202020204" pitchFamily="34" charset="0"/>
                <a:cs typeface="Arial" panose="020B0604020202020204" pitchFamily="34" charset="0"/>
              </a:rPr>
              <a:t>Last but not least: Die Suche funktioniert auch über das Löschdatum und </a:t>
            </a:r>
            <a:r>
              <a:rPr lang="de-DE">
                <a:latin typeface="Arial" panose="020B0604020202020204" pitchFamily="34" charset="0"/>
                <a:cs typeface="Arial" panose="020B0604020202020204" pitchFamily="34" charset="0"/>
              </a:rPr>
              <a:t>bietet damit die </a:t>
            </a:r>
            <a:r>
              <a:rPr lang="de-DE" dirty="0">
                <a:latin typeface="Arial" panose="020B0604020202020204" pitchFamily="34" charset="0"/>
                <a:cs typeface="Arial" panose="020B0604020202020204" pitchFamily="34" charset="0"/>
              </a:rPr>
              <a:t>Möglichkeit der Auflistung der Dokumente, die demnächst gelöscht werden. </a:t>
            </a:r>
          </a:p>
          <a:p>
            <a:pPr>
              <a:lnSpc>
                <a:spcPct val="150000"/>
              </a:lnSpc>
            </a:pPr>
            <a:endParaRPr lang="de-DE" dirty="0">
              <a:latin typeface="Arial" panose="020B0604020202020204" pitchFamily="34" charset="0"/>
              <a:cs typeface="Arial" panose="020B0604020202020204" pitchFamily="34" charset="0"/>
            </a:endParaRPr>
          </a:p>
          <a:p>
            <a:pPr>
              <a:lnSpc>
                <a:spcPct val="150000"/>
              </a:lnSpc>
            </a:pPr>
            <a:r>
              <a:rPr lang="de-DE" dirty="0">
                <a:solidFill>
                  <a:srgbClr val="FFC000"/>
                </a:solidFill>
                <a:latin typeface="Arial" panose="020B0604020202020204" pitchFamily="34" charset="0"/>
                <a:cs typeface="Arial" panose="020B0604020202020204" pitchFamily="34" charset="0"/>
              </a:rPr>
              <a:t>Empfehlung</a:t>
            </a:r>
            <a:r>
              <a:rPr lang="de-DE" dirty="0">
                <a:latin typeface="Arial" panose="020B0604020202020204" pitchFamily="34" charset="0"/>
                <a:cs typeface="Arial" panose="020B0604020202020204" pitchFamily="34" charset="0"/>
              </a:rPr>
              <a:t>: Anlegen eines entsprechenden Lesezeichens zur Übersicht und stichprobenartigen Kontrolle.</a:t>
            </a:r>
          </a:p>
          <a:p>
            <a:pPr>
              <a:lnSpc>
                <a:spcPct val="150000"/>
              </a:lnSpc>
            </a:pPr>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p:txBody>
      </p:sp>
      <p:sp>
        <p:nvSpPr>
          <p:cNvPr id="6" name="Textfeld 5"/>
          <p:cNvSpPr txBox="1"/>
          <p:nvPr/>
        </p:nvSpPr>
        <p:spPr>
          <a:xfrm>
            <a:off x="559837" y="438671"/>
            <a:ext cx="3918857" cy="307777"/>
          </a:xfrm>
          <a:prstGeom prst="rect">
            <a:avLst/>
          </a:prstGeom>
          <a:noFill/>
        </p:spPr>
        <p:txBody>
          <a:bodyPr wrap="square" rtlCol="0">
            <a:spAutoFit/>
          </a:bodyPr>
          <a:lstStyle/>
          <a:p>
            <a:r>
              <a:rPr lang="de-DE" sz="1400" dirty="0" err="1">
                <a:solidFill>
                  <a:srgbClr val="92D050"/>
                </a:solidFill>
                <a:latin typeface="Arial" panose="020B0604020202020204" pitchFamily="34" charset="0"/>
                <a:cs typeface="Arial" panose="020B0604020202020204" pitchFamily="34" charset="0"/>
              </a:rPr>
              <a:t>Document</a:t>
            </a:r>
            <a:r>
              <a:rPr lang="de-DE" sz="1400" dirty="0">
                <a:solidFill>
                  <a:srgbClr val="92D050"/>
                </a:solidFill>
                <a:latin typeface="Arial" panose="020B0604020202020204" pitchFamily="34" charset="0"/>
                <a:cs typeface="Arial" panose="020B0604020202020204" pitchFamily="34" charset="0"/>
              </a:rPr>
              <a:t> </a:t>
            </a:r>
            <a:r>
              <a:rPr lang="de-DE" sz="1400" dirty="0" err="1">
                <a:solidFill>
                  <a:srgbClr val="92D050"/>
                </a:solidFill>
                <a:latin typeface="Arial" panose="020B0604020202020204" pitchFamily="34" charset="0"/>
                <a:cs typeface="Arial" panose="020B0604020202020204" pitchFamily="34" charset="0"/>
              </a:rPr>
              <a:t>Lifecycle</a:t>
            </a:r>
            <a:r>
              <a:rPr lang="de-DE" sz="1400" dirty="0">
                <a:solidFill>
                  <a:srgbClr val="92D050"/>
                </a:solidFill>
                <a:latin typeface="Arial" panose="020B0604020202020204" pitchFamily="34" charset="0"/>
                <a:cs typeface="Arial" panose="020B0604020202020204" pitchFamily="34" charset="0"/>
              </a:rPr>
              <a:t> Management</a:t>
            </a:r>
          </a:p>
        </p:txBody>
      </p:sp>
    </p:spTree>
    <p:extLst>
      <p:ext uri="{BB962C8B-B14F-4D97-AF65-F5344CB8AC3E}">
        <p14:creationId xmlns:p14="http://schemas.microsoft.com/office/powerpoint/2010/main" val="1205550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3397" y="2605287"/>
            <a:ext cx="10341839" cy="1584156"/>
          </a:xfrm>
          <a:prstGeom prst="rect">
            <a:avLst/>
          </a:prstGeom>
        </p:spPr>
      </p:pic>
    </p:spTree>
    <p:extLst>
      <p:ext uri="{BB962C8B-B14F-4D97-AF65-F5344CB8AC3E}">
        <p14:creationId xmlns:p14="http://schemas.microsoft.com/office/powerpoint/2010/main" val="3020280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250"/>
                                        <p:tgtEl>
                                          <p:spTgt spid="5"/>
                                        </p:tgtEl>
                                      </p:cBhvr>
                                    </p:animEffect>
                                    <p:anim calcmode="lin" valueType="num">
                                      <p:cBhvr>
                                        <p:cTn id="8" dur="1250" fill="hold"/>
                                        <p:tgtEl>
                                          <p:spTgt spid="5"/>
                                        </p:tgtEl>
                                        <p:attrNameLst>
                                          <p:attrName>ppt_x</p:attrName>
                                        </p:attrNameLst>
                                      </p:cBhvr>
                                      <p:tavLst>
                                        <p:tav tm="0">
                                          <p:val>
                                            <p:strVal val="#ppt_x"/>
                                          </p:val>
                                        </p:tav>
                                        <p:tav tm="100000">
                                          <p:val>
                                            <p:strVal val="#ppt_x"/>
                                          </p:val>
                                        </p:tav>
                                      </p:tavLst>
                                    </p:anim>
                                    <p:anim calcmode="lin" valueType="num">
                                      <p:cBhvr>
                                        <p:cTn id="9" dur="1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51011" y="746448"/>
            <a:ext cx="8676222" cy="905071"/>
          </a:xfrm>
          <a:noFill/>
        </p:spPr>
        <p:style>
          <a:lnRef idx="0">
            <a:scrgbClr r="0" g="0" b="0"/>
          </a:lnRef>
          <a:fillRef idx="1003">
            <a:schemeClr val="lt2"/>
          </a:fillRef>
          <a:effectRef idx="0">
            <a:scrgbClr r="0" g="0" b="0"/>
          </a:effectRef>
          <a:fontRef idx="major"/>
        </p:style>
        <p:txBody>
          <a:bodyPr anchor="ctr">
            <a:normAutofit fontScale="90000"/>
          </a:bodyPr>
          <a:lstStyle/>
          <a:p>
            <a:b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b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Was ist DLM?</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6344" y="440588"/>
            <a:ext cx="2541779" cy="389348"/>
          </a:xfrm>
          <a:prstGeom prst="rect">
            <a:avLst/>
          </a:prstGeom>
        </p:spPr>
      </p:pic>
      <p:sp>
        <p:nvSpPr>
          <p:cNvPr id="3" name="Textfeld 2"/>
          <p:cNvSpPr txBox="1"/>
          <p:nvPr/>
        </p:nvSpPr>
        <p:spPr>
          <a:xfrm>
            <a:off x="1408924" y="2090058"/>
            <a:ext cx="9787812" cy="4247317"/>
          </a:xfrm>
          <a:prstGeom prst="rect">
            <a:avLst/>
          </a:prstGeom>
          <a:noFill/>
        </p:spPr>
        <p:txBody>
          <a:bodyPr wrap="square" rtlCol="0">
            <a:spAutoFit/>
          </a:bodyPr>
          <a:lstStyle/>
          <a:p>
            <a:pPr>
              <a:lnSpc>
                <a:spcPct val="150000"/>
              </a:lnSpc>
            </a:pPr>
            <a:r>
              <a:rPr lang="de-DE" dirty="0" err="1">
                <a:latin typeface="Arial" panose="020B0604020202020204" pitchFamily="34" charset="0"/>
                <a:cs typeface="Arial" panose="020B0604020202020204" pitchFamily="34" charset="0"/>
              </a:rPr>
              <a:t>Document</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Lifecycle</a:t>
            </a:r>
            <a:r>
              <a:rPr lang="de-DE" dirty="0">
                <a:latin typeface="Arial" panose="020B0604020202020204" pitchFamily="34" charset="0"/>
                <a:cs typeface="Arial" panose="020B0604020202020204" pitchFamily="34" charset="0"/>
              </a:rPr>
              <a:t> Management beschreibt alle Werkzeuge im Lebenszyklus eines Dokuments von der Erfassung, Bearbeitung, Archivierung bis hin zur Löschung. Bisherige Versionen von bitfarm-Archiv deckten diese Bereiche bereits ab, jedoch war die Löschung ein manueller Prozess.</a:t>
            </a:r>
          </a:p>
          <a:p>
            <a:pPr>
              <a:lnSpc>
                <a:spcPct val="150000"/>
              </a:lnSpc>
            </a:pPr>
            <a:endParaRPr lang="de-DE" dirty="0">
              <a:latin typeface="Arial" panose="020B0604020202020204" pitchFamily="34" charset="0"/>
              <a:cs typeface="Arial" panose="020B0604020202020204" pitchFamily="34" charset="0"/>
            </a:endParaRPr>
          </a:p>
          <a:p>
            <a:pPr>
              <a:lnSpc>
                <a:spcPct val="150000"/>
              </a:lnSpc>
            </a:pPr>
            <a:r>
              <a:rPr lang="de-DE" dirty="0">
                <a:latin typeface="Arial" panose="020B0604020202020204" pitchFamily="34" charset="0"/>
                <a:cs typeface="Arial" panose="020B0604020202020204" pitchFamily="34" charset="0"/>
              </a:rPr>
              <a:t>Das </a:t>
            </a:r>
            <a:r>
              <a:rPr lang="de-DE" dirty="0" err="1">
                <a:latin typeface="Arial" panose="020B0604020202020204" pitchFamily="34" charset="0"/>
                <a:cs typeface="Arial" panose="020B0604020202020204" pitchFamily="34" charset="0"/>
              </a:rPr>
              <a:t>Document</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Lifecycle</a:t>
            </a:r>
            <a:r>
              <a:rPr lang="de-DE" dirty="0">
                <a:latin typeface="Arial" panose="020B0604020202020204" pitchFamily="34" charset="0"/>
                <a:cs typeface="Arial" panose="020B0604020202020204" pitchFamily="34" charset="0"/>
              </a:rPr>
              <a:t> Management in bitfarm-Archiv 3.6.1 ist insofern durch ein </a:t>
            </a:r>
            <a:r>
              <a:rPr lang="de-DE" dirty="0" err="1">
                <a:latin typeface="Arial" panose="020B0604020202020204" pitchFamily="34" charset="0"/>
                <a:cs typeface="Arial" panose="020B0604020202020204" pitchFamily="34" charset="0"/>
              </a:rPr>
              <a:t>dokumentierbares</a:t>
            </a:r>
            <a:r>
              <a:rPr lang="de-DE" dirty="0">
                <a:latin typeface="Arial" panose="020B0604020202020204" pitchFamily="34" charset="0"/>
                <a:cs typeface="Arial" panose="020B0604020202020204" pitchFamily="34" charset="0"/>
              </a:rPr>
              <a:t>, automatisiertes Löschverfahren für Dokumente und Metadaten komplettiert worden. Wir betrachten im Folgenden unter dem Begriff DLM ausschließlich diesen neu hinzugekommenen Funktionssatz.</a:t>
            </a:r>
          </a:p>
          <a:p>
            <a:pPr>
              <a:lnSpc>
                <a:spcPct val="150000"/>
              </a:lnSpc>
            </a:pPr>
            <a:endParaRPr lang="de-DE" dirty="0">
              <a:latin typeface="Arial" panose="020B0604020202020204" pitchFamily="34" charset="0"/>
              <a:cs typeface="Arial" panose="020B0604020202020204" pitchFamily="34" charset="0"/>
            </a:endParaRPr>
          </a:p>
        </p:txBody>
      </p:sp>
      <p:sp>
        <p:nvSpPr>
          <p:cNvPr id="4" name="Textfeld 3"/>
          <p:cNvSpPr txBox="1"/>
          <p:nvPr/>
        </p:nvSpPr>
        <p:spPr>
          <a:xfrm>
            <a:off x="559837" y="438671"/>
            <a:ext cx="3918857" cy="307777"/>
          </a:xfrm>
          <a:prstGeom prst="rect">
            <a:avLst/>
          </a:prstGeom>
          <a:noFill/>
        </p:spPr>
        <p:txBody>
          <a:bodyPr wrap="square" rtlCol="0">
            <a:spAutoFit/>
          </a:bodyPr>
          <a:lstStyle/>
          <a:p>
            <a:r>
              <a:rPr lang="de-DE" sz="1400" dirty="0" err="1">
                <a:solidFill>
                  <a:srgbClr val="92D050"/>
                </a:solidFill>
                <a:latin typeface="Arial" panose="020B0604020202020204" pitchFamily="34" charset="0"/>
                <a:cs typeface="Arial" panose="020B0604020202020204" pitchFamily="34" charset="0"/>
              </a:rPr>
              <a:t>Document</a:t>
            </a:r>
            <a:r>
              <a:rPr lang="de-DE" sz="1400" dirty="0">
                <a:solidFill>
                  <a:srgbClr val="92D050"/>
                </a:solidFill>
                <a:latin typeface="Arial" panose="020B0604020202020204" pitchFamily="34" charset="0"/>
                <a:cs typeface="Arial" panose="020B0604020202020204" pitchFamily="34" charset="0"/>
              </a:rPr>
              <a:t> </a:t>
            </a:r>
            <a:r>
              <a:rPr lang="de-DE" sz="1400" dirty="0" err="1">
                <a:solidFill>
                  <a:srgbClr val="92D050"/>
                </a:solidFill>
                <a:latin typeface="Arial" panose="020B0604020202020204" pitchFamily="34" charset="0"/>
                <a:cs typeface="Arial" panose="020B0604020202020204" pitchFamily="34" charset="0"/>
              </a:rPr>
              <a:t>Lifecycle</a:t>
            </a:r>
            <a:r>
              <a:rPr lang="de-DE" sz="1400" dirty="0">
                <a:solidFill>
                  <a:srgbClr val="92D050"/>
                </a:solidFill>
                <a:latin typeface="Arial" panose="020B0604020202020204" pitchFamily="34" charset="0"/>
                <a:cs typeface="Arial" panose="020B0604020202020204" pitchFamily="34" charset="0"/>
              </a:rPr>
              <a:t> Management</a:t>
            </a:r>
          </a:p>
        </p:txBody>
      </p:sp>
    </p:spTree>
    <p:extLst>
      <p:ext uri="{BB962C8B-B14F-4D97-AF65-F5344CB8AC3E}">
        <p14:creationId xmlns:p14="http://schemas.microsoft.com/office/powerpoint/2010/main" val="1632949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15618" y="440588"/>
            <a:ext cx="8676222" cy="905071"/>
          </a:xfrm>
          <a:noFill/>
        </p:spPr>
        <p:style>
          <a:lnRef idx="0">
            <a:scrgbClr r="0" g="0" b="0"/>
          </a:lnRef>
          <a:fillRef idx="1003">
            <a:schemeClr val="lt2"/>
          </a:fillRef>
          <a:effectRef idx="0">
            <a:scrgbClr r="0" g="0" b="0"/>
          </a:effectRef>
          <a:fontRef idx="major"/>
        </p:style>
        <p:txBody>
          <a:bodyPr anchor="ctr">
            <a:normAutofit fontScale="90000"/>
          </a:bodyPr>
          <a:lstStyle/>
          <a:p>
            <a:b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b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Warum DLM? </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6344" y="440588"/>
            <a:ext cx="2541779" cy="389348"/>
          </a:xfrm>
          <a:prstGeom prst="rect">
            <a:avLst/>
          </a:prstGeom>
        </p:spPr>
      </p:pic>
      <p:sp>
        <p:nvSpPr>
          <p:cNvPr id="3" name="Textfeld 2"/>
          <p:cNvSpPr txBox="1"/>
          <p:nvPr/>
        </p:nvSpPr>
        <p:spPr>
          <a:xfrm>
            <a:off x="1315618" y="1630806"/>
            <a:ext cx="9787812" cy="5355312"/>
          </a:xfrm>
          <a:prstGeom prst="rect">
            <a:avLst/>
          </a:prstGeom>
          <a:noFill/>
        </p:spPr>
        <p:txBody>
          <a:bodyPr wrap="square" rtlCol="0">
            <a:spAutoFit/>
          </a:bodyPr>
          <a:lstStyle/>
          <a:p>
            <a:pPr>
              <a:lnSpc>
                <a:spcPct val="150000"/>
              </a:lnSpc>
            </a:pPr>
            <a:r>
              <a:rPr lang="de-DE" dirty="0">
                <a:latin typeface="Arial" panose="020B0604020202020204" pitchFamily="34" charset="0"/>
                <a:cs typeface="Arial" panose="020B0604020202020204" pitchFamily="34" charset="0"/>
              </a:rPr>
              <a:t>Sämtliche Unternehmen und Institutionen, welche personenbezogene Dokumente und Daten verarbeiten, unterliegen der DSGVO und den sich daraus ergebenden Löschfristen für diese Dokumente und Daten.</a:t>
            </a:r>
          </a:p>
          <a:p>
            <a:pPr>
              <a:lnSpc>
                <a:spcPct val="150000"/>
              </a:lnSpc>
            </a:pPr>
            <a:endParaRPr lang="de-DE" dirty="0">
              <a:latin typeface="Arial" panose="020B0604020202020204" pitchFamily="34" charset="0"/>
              <a:cs typeface="Arial" panose="020B0604020202020204" pitchFamily="34" charset="0"/>
            </a:endParaRPr>
          </a:p>
          <a:p>
            <a:pPr>
              <a:lnSpc>
                <a:spcPct val="150000"/>
              </a:lnSpc>
            </a:pPr>
            <a:r>
              <a:rPr lang="de-DE" dirty="0">
                <a:latin typeface="Arial" panose="020B0604020202020204" pitchFamily="34" charset="0"/>
                <a:cs typeface="Arial" panose="020B0604020202020204" pitchFamily="34" charset="0"/>
              </a:rPr>
              <a:t>Die bisher händische Löschung gewährleistet bei entsprechender Dokumentation zwar auch die Konformität zur DSGVO, bei größeren Datenmengen ist dies jedoch </a:t>
            </a:r>
            <a:r>
              <a:rPr lang="de-DE" dirty="0" err="1">
                <a:latin typeface="Arial" panose="020B0604020202020204" pitchFamily="34" charset="0"/>
                <a:cs typeface="Arial" panose="020B0604020202020204" pitchFamily="34" charset="0"/>
              </a:rPr>
              <a:t>unpraktikabel</a:t>
            </a:r>
            <a:r>
              <a:rPr lang="de-DE" dirty="0">
                <a:latin typeface="Arial" panose="020B0604020202020204" pitchFamily="34" charset="0"/>
                <a:cs typeface="Arial" panose="020B0604020202020204" pitchFamily="34" charset="0"/>
              </a:rPr>
              <a:t> und häufig nicht „zeitnah“. Außerdem können Benutzer vielfach die Rechtsvorschriften nicht richtig auslegen bzw. anwenden – hier entsteht ein Risiko, es können empfindliche Strafen drohen.</a:t>
            </a:r>
          </a:p>
          <a:p>
            <a:pPr>
              <a:lnSpc>
                <a:spcPct val="150000"/>
              </a:lnSpc>
            </a:pPr>
            <a:endParaRPr lang="de-DE" dirty="0">
              <a:latin typeface="Arial" panose="020B0604020202020204" pitchFamily="34" charset="0"/>
              <a:cs typeface="Arial" panose="020B0604020202020204" pitchFamily="34" charset="0"/>
            </a:endParaRPr>
          </a:p>
          <a:p>
            <a:pPr>
              <a:lnSpc>
                <a:spcPct val="150000"/>
              </a:lnSpc>
            </a:pPr>
            <a:r>
              <a:rPr lang="de-DE" dirty="0">
                <a:latin typeface="Arial" panose="020B0604020202020204" pitchFamily="34" charset="0"/>
                <a:cs typeface="Arial" panose="020B0604020202020204" pitchFamily="34" charset="0"/>
              </a:rPr>
              <a:t>Ein DLM hilft hier weiter und sorgt für die automatische Durchsetzung der DSGVO bei gleichzeitiger Wahrung der </a:t>
            </a:r>
            <a:r>
              <a:rPr lang="de-DE" dirty="0" err="1">
                <a:latin typeface="Arial" panose="020B0604020202020204" pitchFamily="34" charset="0"/>
                <a:cs typeface="Arial" panose="020B0604020202020204" pitchFamily="34" charset="0"/>
              </a:rPr>
              <a:t>GoBD</a:t>
            </a:r>
            <a:r>
              <a:rPr lang="de-DE" dirty="0">
                <a:latin typeface="Arial" panose="020B0604020202020204" pitchFamily="34" charset="0"/>
                <a:cs typeface="Arial" panose="020B0604020202020204" pitchFamily="34" charset="0"/>
              </a:rPr>
              <a:t> und anderer </a:t>
            </a:r>
            <a:r>
              <a:rPr lang="de-DE" dirty="0" err="1">
                <a:latin typeface="Arial" panose="020B0604020202020204" pitchFamily="34" charset="0"/>
                <a:cs typeface="Arial" panose="020B0604020202020204" pitchFamily="34" charset="0"/>
              </a:rPr>
              <a:t>Compliancevereinbarungen</a:t>
            </a:r>
            <a:r>
              <a:rPr lang="de-DE" dirty="0">
                <a:latin typeface="Arial" panose="020B0604020202020204" pitchFamily="34" charset="0"/>
                <a:cs typeface="Arial" panose="020B0604020202020204" pitchFamily="34" charset="0"/>
              </a:rPr>
              <a:t>.</a:t>
            </a:r>
          </a:p>
          <a:p>
            <a:pPr>
              <a:lnSpc>
                <a:spcPct val="150000"/>
              </a:lnSpc>
            </a:pPr>
            <a:endParaRPr lang="de-DE"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de-DE" dirty="0">
              <a:latin typeface="Arial" panose="020B0604020202020204" pitchFamily="34" charset="0"/>
              <a:cs typeface="Arial" panose="020B0604020202020204" pitchFamily="34" charset="0"/>
            </a:endParaRPr>
          </a:p>
        </p:txBody>
      </p:sp>
      <p:sp>
        <p:nvSpPr>
          <p:cNvPr id="6" name="Textfeld 5"/>
          <p:cNvSpPr txBox="1"/>
          <p:nvPr/>
        </p:nvSpPr>
        <p:spPr>
          <a:xfrm>
            <a:off x="559837" y="438671"/>
            <a:ext cx="3918857" cy="307777"/>
          </a:xfrm>
          <a:prstGeom prst="rect">
            <a:avLst/>
          </a:prstGeom>
          <a:noFill/>
        </p:spPr>
        <p:txBody>
          <a:bodyPr wrap="square" rtlCol="0">
            <a:spAutoFit/>
          </a:bodyPr>
          <a:lstStyle/>
          <a:p>
            <a:r>
              <a:rPr lang="de-DE" sz="1400" dirty="0" err="1">
                <a:solidFill>
                  <a:srgbClr val="92D050"/>
                </a:solidFill>
                <a:latin typeface="Arial" panose="020B0604020202020204" pitchFamily="34" charset="0"/>
                <a:cs typeface="Arial" panose="020B0604020202020204" pitchFamily="34" charset="0"/>
              </a:rPr>
              <a:t>Document</a:t>
            </a:r>
            <a:r>
              <a:rPr lang="de-DE" sz="1400" dirty="0">
                <a:solidFill>
                  <a:srgbClr val="92D050"/>
                </a:solidFill>
                <a:latin typeface="Arial" panose="020B0604020202020204" pitchFamily="34" charset="0"/>
                <a:cs typeface="Arial" panose="020B0604020202020204" pitchFamily="34" charset="0"/>
              </a:rPr>
              <a:t> </a:t>
            </a:r>
            <a:r>
              <a:rPr lang="de-DE" sz="1400" dirty="0" err="1">
                <a:solidFill>
                  <a:srgbClr val="92D050"/>
                </a:solidFill>
                <a:latin typeface="Arial" panose="020B0604020202020204" pitchFamily="34" charset="0"/>
                <a:cs typeface="Arial" panose="020B0604020202020204" pitchFamily="34" charset="0"/>
              </a:rPr>
              <a:t>Lifecycle</a:t>
            </a:r>
            <a:r>
              <a:rPr lang="de-DE" sz="1400" dirty="0">
                <a:solidFill>
                  <a:srgbClr val="92D050"/>
                </a:solidFill>
                <a:latin typeface="Arial" panose="020B0604020202020204" pitchFamily="34" charset="0"/>
                <a:cs typeface="Arial" panose="020B0604020202020204" pitchFamily="34" charset="0"/>
              </a:rPr>
              <a:t> Management</a:t>
            </a:r>
          </a:p>
        </p:txBody>
      </p:sp>
    </p:spTree>
    <p:extLst>
      <p:ext uri="{BB962C8B-B14F-4D97-AF65-F5344CB8AC3E}">
        <p14:creationId xmlns:p14="http://schemas.microsoft.com/office/powerpoint/2010/main" val="2350689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15618" y="635262"/>
            <a:ext cx="8676222" cy="905071"/>
          </a:xfrm>
          <a:noFill/>
        </p:spPr>
        <p:style>
          <a:lnRef idx="0">
            <a:scrgbClr r="0" g="0" b="0"/>
          </a:lnRef>
          <a:fillRef idx="1003">
            <a:schemeClr val="lt2"/>
          </a:fillRef>
          <a:effectRef idx="0">
            <a:scrgbClr r="0" g="0" b="0"/>
          </a:effectRef>
          <a:fontRef idx="major"/>
        </p:style>
        <p:txBody>
          <a:bodyPr anchor="ctr">
            <a:normAutofit fontScale="90000"/>
          </a:bodyPr>
          <a:lstStyle/>
          <a:p>
            <a:b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b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Key-Features des DLM in Version 3.6.1</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6344" y="440588"/>
            <a:ext cx="2541779" cy="389348"/>
          </a:xfrm>
          <a:prstGeom prst="rect">
            <a:avLst/>
          </a:prstGeom>
        </p:spPr>
      </p:pic>
      <p:sp>
        <p:nvSpPr>
          <p:cNvPr id="3" name="Textfeld 2"/>
          <p:cNvSpPr txBox="1"/>
          <p:nvPr/>
        </p:nvSpPr>
        <p:spPr>
          <a:xfrm>
            <a:off x="1315618" y="1735007"/>
            <a:ext cx="9787812" cy="493981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Konfiguration der Löschfristen durch den für den jeweiligen Bereich zuständigen Admin</a:t>
            </a: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Maximales Dokumentenalter pro Archiv konfigurierbar</a:t>
            </a: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 oder in Abhängigkeit von der Dokumentenklasse (Zusatzfeld)</a:t>
            </a: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 oder in Relation zu einem im Verlauf (Workflow) gesetzten Datum (Zusatzfeld)</a:t>
            </a: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 oder in Relation zum Zeitpunkt einer Entscheidung (Status)</a:t>
            </a: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Verschiedene Priorisierungslevel</a:t>
            </a: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Jederzeit möglicher händischer Eingriff durch den Admin (manuelles Löschdatum / manuelles Löschverbot)</a:t>
            </a: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Reportfähigkeit aller DLM-Einstellungen (Verzeichnis von Verarbeitungstätigkeiten)</a:t>
            </a: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DLM fügt sich nahtlos in vorhandene DMS-Prozesse ein</a:t>
            </a: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Keine Kenntnis der anzuwendenden Rechtsvorschriften bei den Anwendern erforderlich</a:t>
            </a:r>
          </a:p>
          <a:p>
            <a:pPr marL="285750" indent="-285750">
              <a:buFont typeface="Arial" panose="020B0604020202020204" pitchFamily="34" charset="0"/>
              <a:buChar char="•"/>
            </a:pPr>
            <a:endParaRPr lang="de-DE" dirty="0">
              <a:latin typeface="Arial" panose="020B0604020202020204" pitchFamily="34" charset="0"/>
              <a:cs typeface="Arial" panose="020B0604020202020204" pitchFamily="34" charset="0"/>
            </a:endParaRPr>
          </a:p>
        </p:txBody>
      </p:sp>
      <p:sp>
        <p:nvSpPr>
          <p:cNvPr id="6" name="Textfeld 5"/>
          <p:cNvSpPr txBox="1"/>
          <p:nvPr/>
        </p:nvSpPr>
        <p:spPr>
          <a:xfrm>
            <a:off x="559837" y="438671"/>
            <a:ext cx="3918857" cy="307777"/>
          </a:xfrm>
          <a:prstGeom prst="rect">
            <a:avLst/>
          </a:prstGeom>
          <a:noFill/>
        </p:spPr>
        <p:txBody>
          <a:bodyPr wrap="square" rtlCol="0">
            <a:spAutoFit/>
          </a:bodyPr>
          <a:lstStyle/>
          <a:p>
            <a:r>
              <a:rPr lang="de-DE" sz="1400" dirty="0" err="1">
                <a:solidFill>
                  <a:srgbClr val="92D050"/>
                </a:solidFill>
                <a:latin typeface="Arial" panose="020B0604020202020204" pitchFamily="34" charset="0"/>
                <a:cs typeface="Arial" panose="020B0604020202020204" pitchFamily="34" charset="0"/>
              </a:rPr>
              <a:t>Document</a:t>
            </a:r>
            <a:r>
              <a:rPr lang="de-DE" sz="1400" dirty="0">
                <a:solidFill>
                  <a:srgbClr val="92D050"/>
                </a:solidFill>
                <a:latin typeface="Arial" panose="020B0604020202020204" pitchFamily="34" charset="0"/>
                <a:cs typeface="Arial" panose="020B0604020202020204" pitchFamily="34" charset="0"/>
              </a:rPr>
              <a:t> </a:t>
            </a:r>
            <a:r>
              <a:rPr lang="de-DE" sz="1400" dirty="0" err="1">
                <a:solidFill>
                  <a:srgbClr val="92D050"/>
                </a:solidFill>
                <a:latin typeface="Arial" panose="020B0604020202020204" pitchFamily="34" charset="0"/>
                <a:cs typeface="Arial" panose="020B0604020202020204" pitchFamily="34" charset="0"/>
              </a:rPr>
              <a:t>Lifecycle</a:t>
            </a:r>
            <a:r>
              <a:rPr lang="de-DE" sz="1400" dirty="0">
                <a:solidFill>
                  <a:srgbClr val="92D050"/>
                </a:solidFill>
                <a:latin typeface="Arial" panose="020B0604020202020204" pitchFamily="34" charset="0"/>
                <a:cs typeface="Arial" panose="020B0604020202020204" pitchFamily="34" charset="0"/>
              </a:rPr>
              <a:t> Management</a:t>
            </a:r>
          </a:p>
        </p:txBody>
      </p:sp>
    </p:spTree>
    <p:extLst>
      <p:ext uri="{BB962C8B-B14F-4D97-AF65-F5344CB8AC3E}">
        <p14:creationId xmlns:p14="http://schemas.microsoft.com/office/powerpoint/2010/main" val="758289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15618" y="635262"/>
            <a:ext cx="8676222" cy="905071"/>
          </a:xfrm>
          <a:noFill/>
        </p:spPr>
        <p:style>
          <a:lnRef idx="0">
            <a:scrgbClr r="0" g="0" b="0"/>
          </a:lnRef>
          <a:fillRef idx="1003">
            <a:schemeClr val="lt2"/>
          </a:fillRef>
          <a:effectRef idx="0">
            <a:scrgbClr r="0" g="0" b="0"/>
          </a:effectRef>
          <a:fontRef idx="major"/>
        </p:style>
        <p:txBody>
          <a:bodyPr anchor="ctr">
            <a:normAutofit fontScale="90000"/>
          </a:bodyPr>
          <a:lstStyle/>
          <a:p>
            <a:b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b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Konfiguration</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6344" y="440588"/>
            <a:ext cx="2541779" cy="389348"/>
          </a:xfrm>
          <a:prstGeom prst="rect">
            <a:avLst/>
          </a:prstGeom>
        </p:spPr>
      </p:pic>
      <p:sp>
        <p:nvSpPr>
          <p:cNvPr id="3" name="Textfeld 2"/>
          <p:cNvSpPr txBox="1"/>
          <p:nvPr/>
        </p:nvSpPr>
        <p:spPr>
          <a:xfrm>
            <a:off x="1315618" y="2302610"/>
            <a:ext cx="9787812" cy="2862322"/>
          </a:xfrm>
          <a:prstGeom prst="rect">
            <a:avLst/>
          </a:prstGeom>
          <a:noFill/>
        </p:spPr>
        <p:txBody>
          <a:bodyPr wrap="square" rtlCol="0">
            <a:spAutoFit/>
          </a:bodyPr>
          <a:lstStyle/>
          <a:p>
            <a:pPr>
              <a:lnSpc>
                <a:spcPct val="150000"/>
              </a:lnSpc>
            </a:pPr>
            <a:r>
              <a:rPr lang="de-DE" dirty="0">
                <a:latin typeface="Arial" panose="020B0604020202020204" pitchFamily="34" charset="0"/>
                <a:cs typeface="Arial" panose="020B0604020202020204" pitchFamily="34" charset="0"/>
              </a:rPr>
              <a:t>In der Grundeinstellung des DMS haben alle Dokumente zunächst einmal kein Löschdatum. Sie werden unbegrenzt aufbewahrt. </a:t>
            </a:r>
          </a:p>
          <a:p>
            <a:pPr>
              <a:lnSpc>
                <a:spcPct val="150000"/>
              </a:lnSpc>
            </a:pPr>
            <a:endParaRPr lang="de-DE" dirty="0">
              <a:latin typeface="Arial" panose="020B0604020202020204" pitchFamily="34" charset="0"/>
              <a:cs typeface="Arial" panose="020B0604020202020204" pitchFamily="34" charset="0"/>
            </a:endParaRPr>
          </a:p>
          <a:p>
            <a:pPr>
              <a:lnSpc>
                <a:spcPct val="150000"/>
              </a:lnSpc>
            </a:pPr>
            <a:r>
              <a:rPr lang="de-DE" dirty="0">
                <a:latin typeface="Arial" panose="020B0604020202020204" pitchFamily="34" charset="0"/>
                <a:cs typeface="Arial" panose="020B0604020202020204" pitchFamily="34" charset="0"/>
              </a:rPr>
              <a:t>Dies ändert sich erst durch entsprechende Konfiguration oder das händische Setzen eines Löschdatums durch einen Admin-Benutzer.</a:t>
            </a:r>
          </a:p>
          <a:p>
            <a:pPr>
              <a:lnSpc>
                <a:spcPct val="150000"/>
              </a:lnSpc>
            </a:pPr>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p:txBody>
      </p:sp>
      <p:sp>
        <p:nvSpPr>
          <p:cNvPr id="6" name="Textfeld 5"/>
          <p:cNvSpPr txBox="1"/>
          <p:nvPr/>
        </p:nvSpPr>
        <p:spPr>
          <a:xfrm>
            <a:off x="559837" y="438671"/>
            <a:ext cx="3918857" cy="307777"/>
          </a:xfrm>
          <a:prstGeom prst="rect">
            <a:avLst/>
          </a:prstGeom>
          <a:noFill/>
        </p:spPr>
        <p:txBody>
          <a:bodyPr wrap="square" rtlCol="0">
            <a:spAutoFit/>
          </a:bodyPr>
          <a:lstStyle/>
          <a:p>
            <a:r>
              <a:rPr lang="de-DE" sz="1400" dirty="0" err="1">
                <a:solidFill>
                  <a:srgbClr val="92D050"/>
                </a:solidFill>
                <a:latin typeface="Arial" panose="020B0604020202020204" pitchFamily="34" charset="0"/>
                <a:cs typeface="Arial" panose="020B0604020202020204" pitchFamily="34" charset="0"/>
              </a:rPr>
              <a:t>Document</a:t>
            </a:r>
            <a:r>
              <a:rPr lang="de-DE" sz="1400" dirty="0">
                <a:solidFill>
                  <a:srgbClr val="92D050"/>
                </a:solidFill>
                <a:latin typeface="Arial" panose="020B0604020202020204" pitchFamily="34" charset="0"/>
                <a:cs typeface="Arial" panose="020B0604020202020204" pitchFamily="34" charset="0"/>
              </a:rPr>
              <a:t> </a:t>
            </a:r>
            <a:r>
              <a:rPr lang="de-DE" sz="1400" dirty="0" err="1">
                <a:solidFill>
                  <a:srgbClr val="92D050"/>
                </a:solidFill>
                <a:latin typeface="Arial" panose="020B0604020202020204" pitchFamily="34" charset="0"/>
                <a:cs typeface="Arial" panose="020B0604020202020204" pitchFamily="34" charset="0"/>
              </a:rPr>
              <a:t>Lifecycle</a:t>
            </a:r>
            <a:r>
              <a:rPr lang="de-DE" sz="1400" dirty="0">
                <a:solidFill>
                  <a:srgbClr val="92D050"/>
                </a:solidFill>
                <a:latin typeface="Arial" panose="020B0604020202020204" pitchFamily="34" charset="0"/>
                <a:cs typeface="Arial" panose="020B0604020202020204" pitchFamily="34" charset="0"/>
              </a:rPr>
              <a:t> Management</a:t>
            </a:r>
          </a:p>
        </p:txBody>
      </p:sp>
    </p:spTree>
    <p:extLst>
      <p:ext uri="{BB962C8B-B14F-4D97-AF65-F5344CB8AC3E}">
        <p14:creationId xmlns:p14="http://schemas.microsoft.com/office/powerpoint/2010/main" val="2395972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15618" y="635262"/>
            <a:ext cx="8676222" cy="905071"/>
          </a:xfrm>
          <a:noFill/>
        </p:spPr>
        <p:style>
          <a:lnRef idx="0">
            <a:scrgbClr r="0" g="0" b="0"/>
          </a:lnRef>
          <a:fillRef idx="1003">
            <a:schemeClr val="lt2"/>
          </a:fillRef>
          <a:effectRef idx="0">
            <a:scrgbClr r="0" g="0" b="0"/>
          </a:effectRef>
          <a:fontRef idx="major"/>
        </p:style>
        <p:txBody>
          <a:bodyPr anchor="ctr">
            <a:normAutofit fontScale="90000"/>
          </a:bodyPr>
          <a:lstStyle/>
          <a:p>
            <a:b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b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Konfiguration</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6344" y="440588"/>
            <a:ext cx="2541779" cy="389348"/>
          </a:xfrm>
          <a:prstGeom prst="rect">
            <a:avLst/>
          </a:prstGeom>
        </p:spPr>
      </p:pic>
      <p:sp>
        <p:nvSpPr>
          <p:cNvPr id="3" name="Textfeld 2"/>
          <p:cNvSpPr txBox="1"/>
          <p:nvPr/>
        </p:nvSpPr>
        <p:spPr>
          <a:xfrm>
            <a:off x="1315618" y="1882733"/>
            <a:ext cx="9787812" cy="4524315"/>
          </a:xfrm>
          <a:prstGeom prst="rect">
            <a:avLst/>
          </a:prstGeom>
          <a:noFill/>
        </p:spPr>
        <p:txBody>
          <a:bodyPr wrap="square" rtlCol="0">
            <a:spAutoFit/>
          </a:bodyPr>
          <a:lstStyle/>
          <a:p>
            <a:pPr>
              <a:lnSpc>
                <a:spcPct val="150000"/>
              </a:lnSpc>
            </a:pPr>
            <a:r>
              <a:rPr lang="de-DE" dirty="0">
                <a:latin typeface="Arial" panose="020B0604020202020204" pitchFamily="34" charset="0"/>
                <a:cs typeface="Arial" panose="020B0604020202020204" pitchFamily="34" charset="0"/>
              </a:rPr>
              <a:t>Erreicht ein Dokument sein Löschdatum, so wird es durch den Dienst </a:t>
            </a:r>
            <a:r>
              <a:rPr lang="de-DE">
                <a:latin typeface="Arial" panose="020B0604020202020204" pitchFamily="34" charset="0"/>
                <a:cs typeface="Arial" panose="020B0604020202020204" pitchFamily="34" charset="0"/>
              </a:rPr>
              <a:t>„bfaserver36</a:t>
            </a:r>
            <a:r>
              <a:rPr lang="de-DE" dirty="0">
                <a:latin typeface="Arial" panose="020B0604020202020204" pitchFamily="34" charset="0"/>
                <a:cs typeface="Arial" panose="020B0604020202020204" pitchFamily="34" charset="0"/>
              </a:rPr>
              <a:t>“ gelöscht.</a:t>
            </a:r>
          </a:p>
          <a:p>
            <a:pPr>
              <a:lnSpc>
                <a:spcPct val="150000"/>
              </a:lnSpc>
            </a:pPr>
            <a:r>
              <a:rPr lang="de-DE" dirty="0">
                <a:latin typeface="Arial" panose="020B0604020202020204" pitchFamily="34" charset="0"/>
                <a:cs typeface="Arial" panose="020B0604020202020204" pitchFamily="34" charset="0"/>
              </a:rPr>
              <a:t>In der .</a:t>
            </a:r>
            <a:r>
              <a:rPr lang="de-DE" dirty="0" err="1">
                <a:latin typeface="Arial" panose="020B0604020202020204" pitchFamily="34" charset="0"/>
                <a:cs typeface="Arial" panose="020B0604020202020204" pitchFamily="34" charset="0"/>
              </a:rPr>
              <a:t>con</a:t>
            </a:r>
            <a:r>
              <a:rPr lang="de-DE" dirty="0">
                <a:latin typeface="Arial" panose="020B0604020202020204" pitchFamily="34" charset="0"/>
                <a:cs typeface="Arial" panose="020B0604020202020204" pitchFamily="34" charset="0"/>
              </a:rPr>
              <a:t> Datei kann das Verhalten in einer Sektion </a:t>
            </a:r>
            <a:r>
              <a:rPr lang="de-DE" dirty="0">
                <a:solidFill>
                  <a:srgbClr val="00B0F0"/>
                </a:solidFill>
                <a:latin typeface="Courier New" panose="02070309020205020404" pitchFamily="49" charset="0"/>
                <a:cs typeface="Courier New" panose="02070309020205020404" pitchFamily="49" charset="0"/>
              </a:rPr>
              <a:t>[DLM]</a:t>
            </a:r>
            <a:r>
              <a:rPr lang="de-DE" dirty="0">
                <a:latin typeface="Arial" panose="020B0604020202020204" pitchFamily="34" charset="0"/>
                <a:cs typeface="Arial" panose="020B0604020202020204" pitchFamily="34" charset="0"/>
              </a:rPr>
              <a:t> mit folgenden Schaltern gesteuert werden:</a:t>
            </a:r>
          </a:p>
          <a:p>
            <a:pPr>
              <a:lnSpc>
                <a:spcPct val="150000"/>
              </a:lnSpc>
            </a:pPr>
            <a:endParaRPr lang="de-DE" dirty="0">
              <a:latin typeface="Arial" panose="020B0604020202020204" pitchFamily="34" charset="0"/>
              <a:cs typeface="Arial" panose="020B0604020202020204" pitchFamily="34" charset="0"/>
            </a:endParaRPr>
          </a:p>
          <a:p>
            <a:pPr>
              <a:lnSpc>
                <a:spcPct val="150000"/>
              </a:lnSpc>
            </a:pPr>
            <a:r>
              <a:rPr lang="de-DE" dirty="0" err="1">
                <a:solidFill>
                  <a:srgbClr val="00B0F0"/>
                </a:solidFill>
                <a:latin typeface="Courier New" panose="02070309020205020404" pitchFamily="49" charset="0"/>
                <a:cs typeface="Courier New" panose="02070309020205020404" pitchFamily="49" charset="0"/>
              </a:rPr>
              <a:t>expired_dir</a:t>
            </a:r>
            <a:r>
              <a:rPr lang="de-DE" dirty="0">
                <a:solidFill>
                  <a:srgbClr val="00B0F0"/>
                </a:solidFill>
                <a:latin typeface="Courier New" panose="02070309020205020404" pitchFamily="49" charset="0"/>
                <a:cs typeface="Courier New" panose="02070309020205020404" pitchFamily="49" charset="0"/>
              </a:rPr>
              <a:t>	</a:t>
            </a:r>
          </a:p>
          <a:p>
            <a:pPr>
              <a:lnSpc>
                <a:spcPct val="150000"/>
              </a:lnSpc>
            </a:pPr>
            <a:r>
              <a:rPr lang="de-DE" dirty="0">
                <a:latin typeface="Arial" panose="020B0604020202020204" pitchFamily="34" charset="0"/>
                <a:cs typeface="Arial" panose="020B0604020202020204" pitchFamily="34" charset="0"/>
              </a:rPr>
              <a:t>Verzeichnis, in welches zu löschende Dokumente als Sicherung gespeichert werden. Sollte kein Pfad eingetragen sein, wird das Backup in „%bitfarm-Archiv%\bin\</a:t>
            </a:r>
            <a:r>
              <a:rPr lang="de-DE" dirty="0" err="1">
                <a:latin typeface="Arial" panose="020B0604020202020204" pitchFamily="34" charset="0"/>
                <a:cs typeface="Arial" panose="020B0604020202020204" pitchFamily="34" charset="0"/>
              </a:rPr>
              <a:t>expired</a:t>
            </a:r>
            <a:r>
              <a:rPr lang="de-DE" dirty="0">
                <a:latin typeface="Arial" panose="020B0604020202020204" pitchFamily="34" charset="0"/>
                <a:cs typeface="Arial" panose="020B0604020202020204" pitchFamily="34" charset="0"/>
              </a:rPr>
              <a:t>“ erstellt.</a:t>
            </a:r>
          </a:p>
          <a:p>
            <a:pPr>
              <a:lnSpc>
                <a:spcPct val="150000"/>
              </a:lnSpc>
            </a:pPr>
            <a:endParaRPr lang="de-DE" dirty="0">
              <a:latin typeface="Arial" panose="020B0604020202020204" pitchFamily="34" charset="0"/>
              <a:cs typeface="Arial" panose="020B0604020202020204" pitchFamily="34" charset="0"/>
            </a:endParaRPr>
          </a:p>
          <a:p>
            <a:pPr>
              <a:lnSpc>
                <a:spcPct val="150000"/>
              </a:lnSpc>
            </a:pPr>
            <a:r>
              <a:rPr lang="de-DE" dirty="0">
                <a:solidFill>
                  <a:srgbClr val="FFC000"/>
                </a:solidFill>
                <a:latin typeface="Arial" panose="020B0604020202020204" pitchFamily="34" charset="0"/>
                <a:cs typeface="Arial" panose="020B0604020202020204" pitchFamily="34" charset="0"/>
              </a:rPr>
              <a:t>Hinweis</a:t>
            </a:r>
            <a:r>
              <a:rPr lang="de-DE" dirty="0">
                <a:latin typeface="Arial" panose="020B0604020202020204" pitchFamily="34" charset="0"/>
                <a:cs typeface="Arial" panose="020B0604020202020204" pitchFamily="34" charset="0"/>
              </a:rPr>
              <a:t>: Kann der bfaserver36 kein Backup anlegen, erfolgt auch keine Löschung!</a:t>
            </a:r>
          </a:p>
          <a:p>
            <a:pPr>
              <a:lnSpc>
                <a:spcPct val="150000"/>
              </a:lnSpc>
            </a:pPr>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p:txBody>
      </p:sp>
      <p:sp>
        <p:nvSpPr>
          <p:cNvPr id="6" name="Textfeld 5"/>
          <p:cNvSpPr txBox="1"/>
          <p:nvPr/>
        </p:nvSpPr>
        <p:spPr>
          <a:xfrm>
            <a:off x="559837" y="438671"/>
            <a:ext cx="3918857" cy="307777"/>
          </a:xfrm>
          <a:prstGeom prst="rect">
            <a:avLst/>
          </a:prstGeom>
          <a:noFill/>
        </p:spPr>
        <p:txBody>
          <a:bodyPr wrap="square" rtlCol="0">
            <a:spAutoFit/>
          </a:bodyPr>
          <a:lstStyle/>
          <a:p>
            <a:r>
              <a:rPr lang="de-DE" sz="1400" dirty="0" err="1">
                <a:solidFill>
                  <a:srgbClr val="92D050"/>
                </a:solidFill>
                <a:latin typeface="Arial" panose="020B0604020202020204" pitchFamily="34" charset="0"/>
                <a:cs typeface="Arial" panose="020B0604020202020204" pitchFamily="34" charset="0"/>
              </a:rPr>
              <a:t>Document</a:t>
            </a:r>
            <a:r>
              <a:rPr lang="de-DE" sz="1400" dirty="0">
                <a:solidFill>
                  <a:srgbClr val="92D050"/>
                </a:solidFill>
                <a:latin typeface="Arial" panose="020B0604020202020204" pitchFamily="34" charset="0"/>
                <a:cs typeface="Arial" panose="020B0604020202020204" pitchFamily="34" charset="0"/>
              </a:rPr>
              <a:t> </a:t>
            </a:r>
            <a:r>
              <a:rPr lang="de-DE" sz="1400" dirty="0" err="1">
                <a:solidFill>
                  <a:srgbClr val="92D050"/>
                </a:solidFill>
                <a:latin typeface="Arial" panose="020B0604020202020204" pitchFamily="34" charset="0"/>
                <a:cs typeface="Arial" panose="020B0604020202020204" pitchFamily="34" charset="0"/>
              </a:rPr>
              <a:t>Lifecycle</a:t>
            </a:r>
            <a:r>
              <a:rPr lang="de-DE" sz="1400" dirty="0">
                <a:solidFill>
                  <a:srgbClr val="92D050"/>
                </a:solidFill>
                <a:latin typeface="Arial" panose="020B0604020202020204" pitchFamily="34" charset="0"/>
                <a:cs typeface="Arial" panose="020B0604020202020204" pitchFamily="34" charset="0"/>
              </a:rPr>
              <a:t> Management</a:t>
            </a:r>
          </a:p>
        </p:txBody>
      </p:sp>
    </p:spTree>
    <p:extLst>
      <p:ext uri="{BB962C8B-B14F-4D97-AF65-F5344CB8AC3E}">
        <p14:creationId xmlns:p14="http://schemas.microsoft.com/office/powerpoint/2010/main" val="1401981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15618" y="635262"/>
            <a:ext cx="8676222" cy="905071"/>
          </a:xfrm>
          <a:noFill/>
        </p:spPr>
        <p:style>
          <a:lnRef idx="0">
            <a:scrgbClr r="0" g="0" b="0"/>
          </a:lnRef>
          <a:fillRef idx="1003">
            <a:schemeClr val="lt2"/>
          </a:fillRef>
          <a:effectRef idx="0">
            <a:scrgbClr r="0" g="0" b="0"/>
          </a:effectRef>
          <a:fontRef idx="major"/>
        </p:style>
        <p:txBody>
          <a:bodyPr anchor="ctr">
            <a:normAutofit fontScale="90000"/>
          </a:bodyPr>
          <a:lstStyle/>
          <a:p>
            <a:b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b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Konfiguration</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6344" y="440588"/>
            <a:ext cx="2541779" cy="389348"/>
          </a:xfrm>
          <a:prstGeom prst="rect">
            <a:avLst/>
          </a:prstGeom>
        </p:spPr>
      </p:pic>
      <p:sp>
        <p:nvSpPr>
          <p:cNvPr id="3" name="Textfeld 2"/>
          <p:cNvSpPr txBox="1"/>
          <p:nvPr/>
        </p:nvSpPr>
        <p:spPr>
          <a:xfrm>
            <a:off x="1315618" y="1882733"/>
            <a:ext cx="9787812" cy="3693319"/>
          </a:xfrm>
          <a:prstGeom prst="rect">
            <a:avLst/>
          </a:prstGeom>
          <a:noFill/>
        </p:spPr>
        <p:txBody>
          <a:bodyPr wrap="square" rtlCol="0">
            <a:spAutoFit/>
          </a:bodyPr>
          <a:lstStyle/>
          <a:p>
            <a:pPr>
              <a:lnSpc>
                <a:spcPct val="150000"/>
              </a:lnSpc>
            </a:pPr>
            <a:r>
              <a:rPr lang="de-DE" dirty="0">
                <a:latin typeface="Arial" panose="020B0604020202020204" pitchFamily="34" charset="0"/>
                <a:cs typeface="Arial" panose="020B0604020202020204" pitchFamily="34" charset="0"/>
              </a:rPr>
              <a:t>Weitere mögliche Schalter in der .</a:t>
            </a:r>
            <a:r>
              <a:rPr lang="de-DE" dirty="0" err="1">
                <a:latin typeface="Arial" panose="020B0604020202020204" pitchFamily="34" charset="0"/>
                <a:cs typeface="Arial" panose="020B0604020202020204" pitchFamily="34" charset="0"/>
              </a:rPr>
              <a:t>con</a:t>
            </a:r>
            <a:r>
              <a:rPr lang="de-DE" dirty="0">
                <a:latin typeface="Arial" panose="020B0604020202020204" pitchFamily="34" charset="0"/>
                <a:cs typeface="Arial" panose="020B0604020202020204" pitchFamily="34" charset="0"/>
              </a:rPr>
              <a:t> Datei in der Sektion </a:t>
            </a:r>
            <a:r>
              <a:rPr lang="de-DE" dirty="0">
                <a:solidFill>
                  <a:srgbClr val="00B0F0"/>
                </a:solidFill>
                <a:latin typeface="Courier New" panose="02070309020205020404" pitchFamily="49" charset="0"/>
                <a:cs typeface="Courier New" panose="02070309020205020404" pitchFamily="49" charset="0"/>
              </a:rPr>
              <a:t>[DLM]</a:t>
            </a:r>
          </a:p>
          <a:p>
            <a:pPr>
              <a:lnSpc>
                <a:spcPct val="150000"/>
              </a:lnSpc>
            </a:pPr>
            <a:endParaRPr lang="de-DE" dirty="0">
              <a:solidFill>
                <a:srgbClr val="00B0F0"/>
              </a:solidFill>
              <a:latin typeface="Courier New" panose="02070309020205020404" pitchFamily="49" charset="0"/>
              <a:cs typeface="Courier New" panose="02070309020205020404" pitchFamily="49" charset="0"/>
            </a:endParaRPr>
          </a:p>
          <a:p>
            <a:pPr>
              <a:lnSpc>
                <a:spcPct val="150000"/>
              </a:lnSpc>
            </a:pPr>
            <a:r>
              <a:rPr lang="de-DE" dirty="0" err="1">
                <a:solidFill>
                  <a:srgbClr val="00B0F0"/>
                </a:solidFill>
                <a:latin typeface="Courier New" panose="02070309020205020404" pitchFamily="49" charset="0"/>
                <a:cs typeface="Courier New" panose="02070309020205020404" pitchFamily="49" charset="0"/>
              </a:rPr>
              <a:t>check_time</a:t>
            </a:r>
            <a:r>
              <a:rPr lang="de-DE" dirty="0">
                <a:latin typeface="Arial" panose="020B0604020202020204" pitchFamily="34" charset="0"/>
                <a:cs typeface="Arial" panose="020B0604020202020204" pitchFamily="34" charset="0"/>
              </a:rPr>
              <a:t>		</a:t>
            </a:r>
          </a:p>
          <a:p>
            <a:pPr>
              <a:lnSpc>
                <a:spcPct val="150000"/>
              </a:lnSpc>
            </a:pPr>
            <a:r>
              <a:rPr lang="de-DE" dirty="0">
                <a:latin typeface="Arial" panose="020B0604020202020204" pitchFamily="34" charset="0"/>
                <a:cs typeface="Arial" panose="020B0604020202020204" pitchFamily="34" charset="0"/>
              </a:rPr>
              <a:t>Uhrzeit, bei der Dokumente gelöscht werden sollen. Angabe in folgendem Format: </a:t>
            </a:r>
            <a:r>
              <a:rPr lang="de-DE" dirty="0" err="1">
                <a:latin typeface="Arial" panose="020B0604020202020204" pitchFamily="34" charset="0"/>
                <a:cs typeface="Arial" panose="020B0604020202020204" pitchFamily="34" charset="0"/>
              </a:rPr>
              <a:t>hh:mm</a:t>
            </a:r>
            <a:r>
              <a:rPr lang="de-DE" dirty="0">
                <a:latin typeface="Arial" panose="020B0604020202020204" pitchFamily="34" charset="0"/>
                <a:cs typeface="Arial" panose="020B0604020202020204" pitchFamily="34" charset="0"/>
              </a:rPr>
              <a:t>. </a:t>
            </a:r>
          </a:p>
          <a:p>
            <a:pPr>
              <a:lnSpc>
                <a:spcPct val="150000"/>
              </a:lnSpc>
            </a:pPr>
            <a:endParaRPr lang="de-DE" dirty="0">
              <a:latin typeface="Arial" panose="020B0604020202020204" pitchFamily="34" charset="0"/>
              <a:cs typeface="Arial" panose="020B0604020202020204" pitchFamily="34" charset="0"/>
            </a:endParaRPr>
          </a:p>
          <a:p>
            <a:pPr>
              <a:lnSpc>
                <a:spcPct val="150000"/>
              </a:lnSpc>
            </a:pPr>
            <a:r>
              <a:rPr lang="de-DE" dirty="0">
                <a:latin typeface="Arial" panose="020B0604020202020204" pitchFamily="34" charset="0"/>
                <a:cs typeface="Arial" panose="020B0604020202020204" pitchFamily="34" charset="0"/>
              </a:rPr>
              <a:t>Ist </a:t>
            </a:r>
            <a:r>
              <a:rPr lang="de-DE" dirty="0" err="1">
                <a:solidFill>
                  <a:srgbClr val="00B0F0"/>
                </a:solidFill>
                <a:latin typeface="Courier New" panose="02070309020205020404" pitchFamily="49" charset="0"/>
                <a:cs typeface="Courier New" panose="02070309020205020404" pitchFamily="49" charset="0"/>
              </a:rPr>
              <a:t>check_time</a:t>
            </a:r>
            <a:r>
              <a:rPr lang="de-DE" dirty="0">
                <a:latin typeface="Arial" panose="020B0604020202020204" pitchFamily="34" charset="0"/>
                <a:cs typeface="Arial" panose="020B0604020202020204" pitchFamily="34" charset="0"/>
              </a:rPr>
              <a:t> nicht eingestellt, erfolgt der Löschlauf um 6:00 Uhr oder zum nächsten Start des bfaserver36, wenn an diesem Tag noch kein Löschlauf durchgeführt wurde.</a:t>
            </a:r>
          </a:p>
          <a:p>
            <a:pPr>
              <a:lnSpc>
                <a:spcPct val="150000"/>
              </a:lnSpc>
            </a:pPr>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p:txBody>
      </p:sp>
      <p:sp>
        <p:nvSpPr>
          <p:cNvPr id="6" name="Textfeld 5"/>
          <p:cNvSpPr txBox="1"/>
          <p:nvPr/>
        </p:nvSpPr>
        <p:spPr>
          <a:xfrm>
            <a:off x="559837" y="438671"/>
            <a:ext cx="3918857" cy="307777"/>
          </a:xfrm>
          <a:prstGeom prst="rect">
            <a:avLst/>
          </a:prstGeom>
          <a:noFill/>
        </p:spPr>
        <p:txBody>
          <a:bodyPr wrap="square" rtlCol="0">
            <a:spAutoFit/>
          </a:bodyPr>
          <a:lstStyle/>
          <a:p>
            <a:r>
              <a:rPr lang="de-DE" sz="1400" dirty="0" err="1">
                <a:solidFill>
                  <a:srgbClr val="92D050"/>
                </a:solidFill>
                <a:latin typeface="Arial" panose="020B0604020202020204" pitchFamily="34" charset="0"/>
                <a:cs typeface="Arial" panose="020B0604020202020204" pitchFamily="34" charset="0"/>
              </a:rPr>
              <a:t>Document</a:t>
            </a:r>
            <a:r>
              <a:rPr lang="de-DE" sz="1400" dirty="0">
                <a:solidFill>
                  <a:srgbClr val="92D050"/>
                </a:solidFill>
                <a:latin typeface="Arial" panose="020B0604020202020204" pitchFamily="34" charset="0"/>
                <a:cs typeface="Arial" panose="020B0604020202020204" pitchFamily="34" charset="0"/>
              </a:rPr>
              <a:t> </a:t>
            </a:r>
            <a:r>
              <a:rPr lang="de-DE" sz="1400" dirty="0" err="1">
                <a:solidFill>
                  <a:srgbClr val="92D050"/>
                </a:solidFill>
                <a:latin typeface="Arial" panose="020B0604020202020204" pitchFamily="34" charset="0"/>
                <a:cs typeface="Arial" panose="020B0604020202020204" pitchFamily="34" charset="0"/>
              </a:rPr>
              <a:t>Lifecycle</a:t>
            </a:r>
            <a:r>
              <a:rPr lang="de-DE" sz="1400" dirty="0">
                <a:solidFill>
                  <a:srgbClr val="92D050"/>
                </a:solidFill>
                <a:latin typeface="Arial" panose="020B0604020202020204" pitchFamily="34" charset="0"/>
                <a:cs typeface="Arial" panose="020B0604020202020204" pitchFamily="34" charset="0"/>
              </a:rPr>
              <a:t> Management</a:t>
            </a:r>
          </a:p>
        </p:txBody>
      </p:sp>
    </p:spTree>
    <p:extLst>
      <p:ext uri="{BB962C8B-B14F-4D97-AF65-F5344CB8AC3E}">
        <p14:creationId xmlns:p14="http://schemas.microsoft.com/office/powerpoint/2010/main" val="644471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15618" y="635262"/>
            <a:ext cx="8676222" cy="905071"/>
          </a:xfrm>
          <a:noFill/>
        </p:spPr>
        <p:style>
          <a:lnRef idx="0">
            <a:scrgbClr r="0" g="0" b="0"/>
          </a:lnRef>
          <a:fillRef idx="1003">
            <a:schemeClr val="lt2"/>
          </a:fillRef>
          <a:effectRef idx="0">
            <a:scrgbClr r="0" g="0" b="0"/>
          </a:effectRef>
          <a:fontRef idx="major"/>
        </p:style>
        <p:txBody>
          <a:bodyPr anchor="ctr">
            <a:normAutofit fontScale="90000"/>
          </a:bodyPr>
          <a:lstStyle/>
          <a:p>
            <a:b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b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Konfiguration</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6344" y="440588"/>
            <a:ext cx="2541779" cy="389348"/>
          </a:xfrm>
          <a:prstGeom prst="rect">
            <a:avLst/>
          </a:prstGeom>
        </p:spPr>
      </p:pic>
      <p:sp>
        <p:nvSpPr>
          <p:cNvPr id="3" name="Textfeld 2"/>
          <p:cNvSpPr txBox="1"/>
          <p:nvPr/>
        </p:nvSpPr>
        <p:spPr>
          <a:xfrm>
            <a:off x="1315618" y="1882733"/>
            <a:ext cx="9787812" cy="4108817"/>
          </a:xfrm>
          <a:prstGeom prst="rect">
            <a:avLst/>
          </a:prstGeom>
          <a:noFill/>
        </p:spPr>
        <p:txBody>
          <a:bodyPr wrap="square" rtlCol="0">
            <a:spAutoFit/>
          </a:bodyPr>
          <a:lstStyle/>
          <a:p>
            <a:pPr>
              <a:lnSpc>
                <a:spcPct val="150000"/>
              </a:lnSpc>
            </a:pPr>
            <a:r>
              <a:rPr lang="de-DE" dirty="0">
                <a:latin typeface="Arial" panose="020B0604020202020204" pitchFamily="34" charset="0"/>
                <a:cs typeface="Arial" panose="020B0604020202020204" pitchFamily="34" charset="0"/>
              </a:rPr>
              <a:t>Weitere mögliche Schalter in der .</a:t>
            </a:r>
            <a:r>
              <a:rPr lang="de-DE" dirty="0" err="1">
                <a:latin typeface="Arial" panose="020B0604020202020204" pitchFamily="34" charset="0"/>
                <a:cs typeface="Arial" panose="020B0604020202020204" pitchFamily="34" charset="0"/>
              </a:rPr>
              <a:t>con</a:t>
            </a:r>
            <a:r>
              <a:rPr lang="de-DE" dirty="0">
                <a:latin typeface="Arial" panose="020B0604020202020204" pitchFamily="34" charset="0"/>
                <a:cs typeface="Arial" panose="020B0604020202020204" pitchFamily="34" charset="0"/>
              </a:rPr>
              <a:t> Datei in der Sektion </a:t>
            </a:r>
            <a:r>
              <a:rPr lang="de-DE" dirty="0">
                <a:solidFill>
                  <a:srgbClr val="00B0F0"/>
                </a:solidFill>
                <a:latin typeface="Courier New" panose="02070309020205020404" pitchFamily="49" charset="0"/>
                <a:cs typeface="Courier New" panose="02070309020205020404" pitchFamily="49" charset="0"/>
              </a:rPr>
              <a:t>[DLM]</a:t>
            </a:r>
          </a:p>
          <a:p>
            <a:pPr>
              <a:lnSpc>
                <a:spcPct val="150000"/>
              </a:lnSpc>
            </a:pPr>
            <a:endParaRPr lang="de-DE" dirty="0">
              <a:latin typeface="Arial" panose="020B0604020202020204" pitchFamily="34" charset="0"/>
              <a:cs typeface="Arial" panose="020B0604020202020204" pitchFamily="34" charset="0"/>
            </a:endParaRPr>
          </a:p>
          <a:p>
            <a:pPr>
              <a:lnSpc>
                <a:spcPct val="150000"/>
              </a:lnSpc>
            </a:pPr>
            <a:r>
              <a:rPr lang="de-DE" dirty="0" err="1">
                <a:solidFill>
                  <a:srgbClr val="00B0F0"/>
                </a:solidFill>
                <a:latin typeface="Courier New" panose="02070309020205020404" pitchFamily="49" charset="0"/>
                <a:cs typeface="Courier New" panose="02070309020205020404" pitchFamily="49" charset="0"/>
              </a:rPr>
              <a:t>dont_check_expired</a:t>
            </a:r>
            <a:r>
              <a:rPr lang="de-DE" dirty="0">
                <a:latin typeface="Arial" panose="020B0604020202020204" pitchFamily="34" charset="0"/>
                <a:cs typeface="Arial" panose="020B0604020202020204" pitchFamily="34" charset="0"/>
              </a:rPr>
              <a:t>		</a:t>
            </a:r>
          </a:p>
          <a:p>
            <a:pPr>
              <a:lnSpc>
                <a:spcPct val="150000"/>
              </a:lnSpc>
            </a:pPr>
            <a:r>
              <a:rPr lang="de-DE" dirty="0">
                <a:latin typeface="Arial" panose="020B0604020202020204" pitchFamily="34" charset="0"/>
                <a:cs typeface="Arial" panose="020B0604020202020204" pitchFamily="34" charset="0"/>
              </a:rPr>
              <a:t>True oder </a:t>
            </a:r>
            <a:r>
              <a:rPr lang="de-DE" dirty="0" err="1">
                <a:latin typeface="Arial" panose="020B0604020202020204" pitchFamily="34" charset="0"/>
                <a:cs typeface="Arial" panose="020B0604020202020204" pitchFamily="34" charset="0"/>
              </a:rPr>
              <a:t>False</a:t>
            </a:r>
            <a:r>
              <a:rPr lang="de-DE" dirty="0">
                <a:latin typeface="Arial" panose="020B0604020202020204" pitchFamily="34" charset="0"/>
                <a:cs typeface="Arial" panose="020B0604020202020204" pitchFamily="34" charset="0"/>
              </a:rPr>
              <a:t>. Bestimmt, ob überhaupt das DLM aktiviert ist. Bei True wird es ausgeschaltet.</a:t>
            </a:r>
          </a:p>
          <a:p>
            <a:pPr>
              <a:lnSpc>
                <a:spcPct val="150000"/>
              </a:lnSpc>
            </a:pPr>
            <a:endParaRPr lang="de-DE" dirty="0">
              <a:latin typeface="Arial" panose="020B0604020202020204" pitchFamily="34" charset="0"/>
              <a:cs typeface="Arial" panose="020B0604020202020204" pitchFamily="34" charset="0"/>
            </a:endParaRPr>
          </a:p>
          <a:p>
            <a:pPr>
              <a:lnSpc>
                <a:spcPct val="150000"/>
              </a:lnSpc>
            </a:pPr>
            <a:r>
              <a:rPr lang="de-DE" dirty="0">
                <a:solidFill>
                  <a:srgbClr val="FFC000"/>
                </a:solidFill>
                <a:latin typeface="Arial" panose="020B0604020202020204" pitchFamily="34" charset="0"/>
                <a:cs typeface="Arial" panose="020B0604020202020204" pitchFamily="34" charset="0"/>
              </a:rPr>
              <a:t>Faustregel</a:t>
            </a:r>
            <a:r>
              <a:rPr lang="de-DE" dirty="0">
                <a:latin typeface="Arial" panose="020B0604020202020204" pitchFamily="34" charset="0"/>
                <a:cs typeface="Arial" panose="020B0604020202020204" pitchFamily="34" charset="0"/>
              </a:rPr>
              <a:t>: Benötigt der Kunde keine DLM-Funktionen sollte dieser Schalter aus Sicherheitsgründen immer auf True gestellt werden!</a:t>
            </a:r>
          </a:p>
          <a:p>
            <a:pPr>
              <a:lnSpc>
                <a:spcPct val="150000"/>
              </a:lnSpc>
            </a:pPr>
            <a:r>
              <a:rPr lang="de-DE" dirty="0">
                <a:latin typeface="Arial" panose="020B0604020202020204" pitchFamily="34" charset="0"/>
                <a:cs typeface="Arial" panose="020B0604020202020204" pitchFamily="34" charset="0"/>
              </a:rPr>
              <a:t>	</a:t>
            </a:r>
          </a:p>
          <a:p>
            <a:pPr>
              <a:lnSpc>
                <a:spcPct val="150000"/>
              </a:lnSpc>
            </a:pPr>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p:txBody>
      </p:sp>
      <p:sp>
        <p:nvSpPr>
          <p:cNvPr id="6" name="Textfeld 5"/>
          <p:cNvSpPr txBox="1"/>
          <p:nvPr/>
        </p:nvSpPr>
        <p:spPr>
          <a:xfrm>
            <a:off x="559837" y="438671"/>
            <a:ext cx="3918857" cy="307777"/>
          </a:xfrm>
          <a:prstGeom prst="rect">
            <a:avLst/>
          </a:prstGeom>
          <a:noFill/>
        </p:spPr>
        <p:txBody>
          <a:bodyPr wrap="square" rtlCol="0">
            <a:spAutoFit/>
          </a:bodyPr>
          <a:lstStyle/>
          <a:p>
            <a:r>
              <a:rPr lang="de-DE" sz="1400" dirty="0" err="1">
                <a:solidFill>
                  <a:srgbClr val="92D050"/>
                </a:solidFill>
                <a:latin typeface="Arial" panose="020B0604020202020204" pitchFamily="34" charset="0"/>
                <a:cs typeface="Arial" panose="020B0604020202020204" pitchFamily="34" charset="0"/>
              </a:rPr>
              <a:t>Document</a:t>
            </a:r>
            <a:r>
              <a:rPr lang="de-DE" sz="1400" dirty="0">
                <a:solidFill>
                  <a:srgbClr val="92D050"/>
                </a:solidFill>
                <a:latin typeface="Arial" panose="020B0604020202020204" pitchFamily="34" charset="0"/>
                <a:cs typeface="Arial" panose="020B0604020202020204" pitchFamily="34" charset="0"/>
              </a:rPr>
              <a:t> </a:t>
            </a:r>
            <a:r>
              <a:rPr lang="de-DE" sz="1400" dirty="0" err="1">
                <a:solidFill>
                  <a:srgbClr val="92D050"/>
                </a:solidFill>
                <a:latin typeface="Arial" panose="020B0604020202020204" pitchFamily="34" charset="0"/>
                <a:cs typeface="Arial" panose="020B0604020202020204" pitchFamily="34" charset="0"/>
              </a:rPr>
              <a:t>Lifecycle</a:t>
            </a:r>
            <a:r>
              <a:rPr lang="de-DE" sz="1400" dirty="0">
                <a:solidFill>
                  <a:srgbClr val="92D050"/>
                </a:solidFill>
                <a:latin typeface="Arial" panose="020B0604020202020204" pitchFamily="34" charset="0"/>
                <a:cs typeface="Arial" panose="020B0604020202020204" pitchFamily="34" charset="0"/>
              </a:rPr>
              <a:t> Management</a:t>
            </a:r>
          </a:p>
        </p:txBody>
      </p:sp>
    </p:spTree>
    <p:extLst>
      <p:ext uri="{BB962C8B-B14F-4D97-AF65-F5344CB8AC3E}">
        <p14:creationId xmlns:p14="http://schemas.microsoft.com/office/powerpoint/2010/main" val="2023162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15618" y="635262"/>
            <a:ext cx="8676222" cy="905071"/>
          </a:xfrm>
          <a:noFill/>
        </p:spPr>
        <p:style>
          <a:lnRef idx="0">
            <a:scrgbClr r="0" g="0" b="0"/>
          </a:lnRef>
          <a:fillRef idx="1003">
            <a:schemeClr val="lt2"/>
          </a:fillRef>
          <a:effectRef idx="0">
            <a:scrgbClr r="0" g="0" b="0"/>
          </a:effectRef>
          <a:fontRef idx="major"/>
        </p:style>
        <p:txBody>
          <a:bodyPr anchor="ctr">
            <a:normAutofit fontScale="90000"/>
          </a:bodyPr>
          <a:lstStyle/>
          <a:p>
            <a:b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br>
            <a:r>
              <a:rPr lang="de-DE" sz="4000" cap="none" dirty="0">
                <a:solidFill>
                  <a:schemeClr val="accent2">
                    <a:lumMod val="60000"/>
                    <a:lumOff val="40000"/>
                  </a:schemeClr>
                </a:solidFill>
                <a:effectLst>
                  <a:glow rad="38100">
                    <a:schemeClr val="bg1">
                      <a:lumMod val="65000"/>
                      <a:lumOff val="35000"/>
                      <a:alpha val="50000"/>
                    </a:schemeClr>
                  </a:glow>
                </a:effectLst>
                <a:latin typeface="Arial" panose="020B0604020202020204" pitchFamily="34" charset="0"/>
                <a:cs typeface="Arial" panose="020B0604020202020204" pitchFamily="34" charset="0"/>
              </a:rPr>
              <a:t>Konfiguration</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6344" y="440588"/>
            <a:ext cx="2541779" cy="389348"/>
          </a:xfrm>
          <a:prstGeom prst="rect">
            <a:avLst/>
          </a:prstGeom>
        </p:spPr>
      </p:pic>
      <p:sp>
        <p:nvSpPr>
          <p:cNvPr id="3" name="Textfeld 2"/>
          <p:cNvSpPr txBox="1"/>
          <p:nvPr/>
        </p:nvSpPr>
        <p:spPr>
          <a:xfrm>
            <a:off x="1315618" y="1882733"/>
            <a:ext cx="9787812" cy="4939814"/>
          </a:xfrm>
          <a:prstGeom prst="rect">
            <a:avLst/>
          </a:prstGeom>
          <a:noFill/>
        </p:spPr>
        <p:txBody>
          <a:bodyPr wrap="square" rtlCol="0">
            <a:spAutoFit/>
          </a:bodyPr>
          <a:lstStyle/>
          <a:p>
            <a:pPr>
              <a:lnSpc>
                <a:spcPct val="150000"/>
              </a:lnSpc>
            </a:pPr>
            <a:r>
              <a:rPr lang="de-DE" dirty="0">
                <a:latin typeface="Arial" panose="020B0604020202020204" pitchFamily="34" charset="0"/>
                <a:cs typeface="Arial" panose="020B0604020202020204" pitchFamily="34" charset="0"/>
              </a:rPr>
              <a:t>DLM Konfigurationselemente und deren Bezugszeitpunkt für das Löschdatum</a:t>
            </a:r>
          </a:p>
          <a:p>
            <a:pPr>
              <a:lnSpc>
                <a:spcPct val="150000"/>
              </a:lnSpc>
            </a:pPr>
            <a:endParaRPr lang="de-DE" dirty="0">
              <a:solidFill>
                <a:srgbClr val="00B0F0"/>
              </a:solidFill>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Konfiguration der Löschfrist auf Archivebene (Archiveigenschaft). Löschdatum relativ zum Archivierungsdatum</a:t>
            </a: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Konfiguration der Löschfrist über ein DLM-Auswahlfeld. Löschdatum relativ zum Archivierungsdatum</a:t>
            </a: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Konfiguration der Löschfrist über ein DLM-Datumsfeld. Löschdatum relativ zum Wert des Datumsfelds</a:t>
            </a: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Konfiguration der Löschfrist über ein DLM-aktiven Statusbutton. Löschdatum relativ zum Ereignis des Setzens des Buttons</a:t>
            </a:r>
          </a:p>
          <a:p>
            <a:pPr>
              <a:lnSpc>
                <a:spcPct val="150000"/>
              </a:lnSpc>
            </a:pPr>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p:txBody>
      </p:sp>
      <p:sp>
        <p:nvSpPr>
          <p:cNvPr id="6" name="Textfeld 5"/>
          <p:cNvSpPr txBox="1"/>
          <p:nvPr/>
        </p:nvSpPr>
        <p:spPr>
          <a:xfrm>
            <a:off x="559837" y="438671"/>
            <a:ext cx="3918857" cy="307777"/>
          </a:xfrm>
          <a:prstGeom prst="rect">
            <a:avLst/>
          </a:prstGeom>
          <a:noFill/>
        </p:spPr>
        <p:txBody>
          <a:bodyPr wrap="square" rtlCol="0">
            <a:spAutoFit/>
          </a:bodyPr>
          <a:lstStyle/>
          <a:p>
            <a:r>
              <a:rPr lang="de-DE" sz="1400" dirty="0" err="1">
                <a:solidFill>
                  <a:srgbClr val="92D050"/>
                </a:solidFill>
                <a:latin typeface="Arial" panose="020B0604020202020204" pitchFamily="34" charset="0"/>
                <a:cs typeface="Arial" panose="020B0604020202020204" pitchFamily="34" charset="0"/>
              </a:rPr>
              <a:t>Document</a:t>
            </a:r>
            <a:r>
              <a:rPr lang="de-DE" sz="1400" dirty="0">
                <a:solidFill>
                  <a:srgbClr val="92D050"/>
                </a:solidFill>
                <a:latin typeface="Arial" panose="020B0604020202020204" pitchFamily="34" charset="0"/>
                <a:cs typeface="Arial" panose="020B0604020202020204" pitchFamily="34" charset="0"/>
              </a:rPr>
              <a:t> </a:t>
            </a:r>
            <a:r>
              <a:rPr lang="de-DE" sz="1400" dirty="0" err="1">
                <a:solidFill>
                  <a:srgbClr val="92D050"/>
                </a:solidFill>
                <a:latin typeface="Arial" panose="020B0604020202020204" pitchFamily="34" charset="0"/>
                <a:cs typeface="Arial" panose="020B0604020202020204" pitchFamily="34" charset="0"/>
              </a:rPr>
              <a:t>Lifecycle</a:t>
            </a:r>
            <a:r>
              <a:rPr lang="de-DE" sz="1400" dirty="0">
                <a:solidFill>
                  <a:srgbClr val="92D050"/>
                </a:solidFill>
                <a:latin typeface="Arial" panose="020B0604020202020204" pitchFamily="34" charset="0"/>
                <a:cs typeface="Arial" panose="020B0604020202020204" pitchFamily="34" charset="0"/>
              </a:rPr>
              <a:t> Management</a:t>
            </a:r>
          </a:p>
        </p:txBody>
      </p:sp>
    </p:spTree>
    <p:extLst>
      <p:ext uri="{BB962C8B-B14F-4D97-AF65-F5344CB8AC3E}">
        <p14:creationId xmlns:p14="http://schemas.microsoft.com/office/powerpoint/2010/main" val="1799999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tz">
  <a:themeElements>
    <a:clrScheme name="Mesh">
      <a:dk1>
        <a:sysClr val="windowText" lastClr="000000"/>
      </a:dk1>
      <a:lt1>
        <a:sysClr val="window" lastClr="FFFFFF"/>
      </a:lt1>
      <a:dk2>
        <a:srgbClr val="363D46"/>
      </a:dk2>
      <a:lt2>
        <a:srgbClr val="EBEBEB"/>
      </a:lt2>
      <a:accent1>
        <a:srgbClr val="F4B54B"/>
      </a:accent1>
      <a:accent2>
        <a:srgbClr val="A2C84E"/>
      </a:accent2>
      <a:accent3>
        <a:srgbClr val="4BC298"/>
      </a:accent3>
      <a:accent4>
        <a:srgbClr val="4CB5D3"/>
      </a:accent4>
      <a:accent5>
        <a:srgbClr val="9167E3"/>
      </a:accent5>
      <a:accent6>
        <a:srgbClr val="E05073"/>
      </a:accent6>
      <a:hlink>
        <a:srgbClr val="E19520"/>
      </a:hlink>
      <a:folHlink>
        <a:srgbClr val="E8B15D"/>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DD1DAD52-B525-46B5-8E87-60EE23581B9C}"/>
    </a:ext>
  </a:extLst>
</a:theme>
</file>

<file path=docProps/app.xml><?xml version="1.0" encoding="utf-8"?>
<Properties xmlns="http://schemas.openxmlformats.org/officeDocument/2006/extended-properties" xmlns:vt="http://schemas.openxmlformats.org/officeDocument/2006/docPropsVTypes">
  <Template>TM03457485[[fn=Netz]]</Template>
  <TotalTime>0</TotalTime>
  <Words>817</Words>
  <Application>Microsoft Office PowerPoint</Application>
  <PresentationFormat>Breitbild</PresentationFormat>
  <Paragraphs>96</Paragraphs>
  <Slides>16</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16</vt:i4>
      </vt:variant>
    </vt:vector>
  </HeadingPairs>
  <TitlesOfParts>
    <vt:vector size="20" baseType="lpstr">
      <vt:lpstr>Arial</vt:lpstr>
      <vt:lpstr>Century Gothic</vt:lpstr>
      <vt:lpstr>Courier New</vt:lpstr>
      <vt:lpstr>Netz</vt:lpstr>
      <vt:lpstr> DLM (Document Lifecycle Management)</vt:lpstr>
      <vt:lpstr> Was ist DLM?</vt:lpstr>
      <vt:lpstr> Warum DLM? </vt:lpstr>
      <vt:lpstr> Key-Features des DLM in Version 3.6.1</vt:lpstr>
      <vt:lpstr> Konfiguration</vt:lpstr>
      <vt:lpstr> Konfiguration</vt:lpstr>
      <vt:lpstr> Konfiguration</vt:lpstr>
      <vt:lpstr> Konfiguration</vt:lpstr>
      <vt:lpstr> Konfiguration</vt:lpstr>
      <vt:lpstr> Konfiguration</vt:lpstr>
      <vt:lpstr> Außerdem gut zu wissen</vt:lpstr>
      <vt:lpstr> Außerdem gut zu wissen</vt:lpstr>
      <vt:lpstr> Außerdem gut zu wissen</vt:lpstr>
      <vt:lpstr> Außerdem gut zu wissen</vt:lpstr>
      <vt:lpstr> Außerdem gut zu wissen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Kurz vorgestellt:  der SQL-Mapper</dc:title>
  <dc:creator>Heino Schneider</dc:creator>
  <cp:lastModifiedBy>demo</cp:lastModifiedBy>
  <cp:revision>62</cp:revision>
  <dcterms:created xsi:type="dcterms:W3CDTF">2019-04-24T14:31:56Z</dcterms:created>
  <dcterms:modified xsi:type="dcterms:W3CDTF">2019-05-08T15:23:20Z</dcterms:modified>
</cp:coreProperties>
</file>