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6" r:id="rId11"/>
    <p:sldId id="265" r:id="rId12"/>
    <p:sldId id="267" r:id="rId13"/>
    <p:sldId id="268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no Schneider" initials="HS" lastIdx="1" clrIdx="0">
    <p:extLst>
      <p:ext uri="{19B8F6BF-5375-455C-9EA6-DF929625EA0E}">
        <p15:presenceInfo xmlns:p15="http://schemas.microsoft.com/office/powerpoint/2012/main" userId="S-1-5-21-484763869-57989841-1417001333-11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2" y="252760"/>
            <a:ext cx="8676222" cy="4832195"/>
          </a:xfrm>
        </p:spPr>
        <p:txBody>
          <a:bodyPr anchor="ctr">
            <a:normAutofit/>
          </a:bodyPr>
          <a:lstStyle/>
          <a:p>
            <a:r>
              <a:rPr lang="de-DE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 im DMS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51012" y="5581186"/>
            <a:ext cx="8676222" cy="998034"/>
          </a:xfrm>
        </p:spPr>
        <p:txBody>
          <a:bodyPr/>
          <a:lstStyle/>
          <a:p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Referenz: Knowledge-Base Ticket 12112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0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743706"/>
            <a:ext cx="9905998" cy="1905000"/>
          </a:xfrm>
        </p:spPr>
        <p:txBody>
          <a:bodyPr/>
          <a:lstStyle/>
          <a:p>
            <a:r>
              <a:rPr lang="de-DE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Schnelle Suche aus Anwendersicht: Worauf kommt es an?</a:t>
            </a:r>
            <a:endParaRPr lang="de-DE" dirty="0">
              <a:solidFill>
                <a:srgbClr val="92D05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3" y="3233530"/>
            <a:ext cx="9905998" cy="3299792"/>
          </a:xfrm>
        </p:spPr>
        <p:txBody>
          <a:bodyPr>
            <a:normAutofit/>
          </a:bodyPr>
          <a:lstStyle/>
          <a:p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Beschränkung der Suche auf einzelne Archive</a:t>
            </a:r>
          </a:p>
          <a:p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Beschränkung der Suche auf einen Datumsbereich</a:t>
            </a:r>
          </a:p>
          <a:p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Beschränkung der Suche durch mehrere Suchbegriffe / Kombination mit Zusatz- und Statusfeldern</a:t>
            </a:r>
          </a:p>
          <a:p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Beschränkung der Ergebnismenge 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Verwendung „sinnvoller“ Suchbegriffe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Verwendung der Suchmethode „Wortanfang“ an statt „Wortbestandteil“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41413" y="2756452"/>
            <a:ext cx="9142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Was sollten Anwender beachten?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309765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79951" y="316069"/>
            <a:ext cx="9383519" cy="1456898"/>
          </a:xfrm>
        </p:spPr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Die Suche im Viewer: Optionen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567" y="1456898"/>
            <a:ext cx="8198886" cy="4919331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>
          <a:xfrm>
            <a:off x="3761085" y="3245637"/>
            <a:ext cx="593766" cy="2968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>
            <a:off x="1363684" y="4803384"/>
            <a:ext cx="593766" cy="2968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rechts 8"/>
          <p:cNvSpPr/>
          <p:nvPr/>
        </p:nvSpPr>
        <p:spPr>
          <a:xfrm>
            <a:off x="1363684" y="5265306"/>
            <a:ext cx="593766" cy="2968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260023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3923" y="991577"/>
            <a:ext cx="9383519" cy="1456898"/>
          </a:xfrm>
        </p:spPr>
        <p:txBody>
          <a:bodyPr/>
          <a:lstStyle/>
          <a:p>
            <a:r>
              <a:rPr lang="de-DE" cap="none" dirty="0">
                <a:solidFill>
                  <a:srgbClr val="92D05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Die Suche im Viewer: Optionen</a:t>
            </a:r>
            <a:endParaRPr lang="de-DE" dirty="0">
              <a:solidFill>
                <a:srgbClr val="92D05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663923" y="2425450"/>
            <a:ext cx="9383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Durchsetzung der Wortanfangssuche über die Profildatei (.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663924" y="3530226"/>
            <a:ext cx="8926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[Options]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usematchagainst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=True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1654183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Sonstige Tipps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3" y="2365745"/>
            <a:ext cx="9905998" cy="3124201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1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“ bricht zu lange laufende Suchen ab – und zwar auch auf der Datenbank!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Zur gesamten Benutzererfahrung im Hinblick auf die Programmgeschwindigkeit zählt auch die Ladezeit des Dokuments – Achten Sie vor allem bei Scandokumenten auf die empfohlene Auflösung / Farbraum / Kompression.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Noch Version 3.6.0 im Einsatz? Führen Sie ein Update auf 3.6.1 durch.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23207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97" y="2605287"/>
            <a:ext cx="10341839" cy="158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61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1072532"/>
            <a:ext cx="9905998" cy="1905000"/>
          </a:xfrm>
        </p:spPr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Welche Faktoren spielen für die Geschwindigkeit der Suche im DMS eine Rolle?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Performance des Datenbankservers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Konfiguration der MySQL Datenbank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Einrichtung von Indizes auf häufig genutzten Feldern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Suchbegrenzungen im Viewer / Anwender Know-how</a:t>
            </a: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183049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761999"/>
            <a:ext cx="9905998" cy="1905000"/>
          </a:xfrm>
        </p:spPr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Grundsätzliche Überlegungen zum Server für die MySQL-Datenbank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Dezidierter Datenbankserver oder gemeinsamer Host für alle bitfarm-Archiv Dienste? Geteilter Host mit anderen (DB-)Systemen?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Echte Hardware oder Virtualisierung?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Windows (Server) Version? Linux?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174672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Konkrete Empfehlungen zum Server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Betriebssystem und Datenbank auf schnelle Datenträger (SSD), Dokumentenablage auf große Storage (NAS)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Wird der Host auch für den Archivierungsdienst benutzt gilt: Lieber wenige, schnelle CPU-Kerne als viele, langsame.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16 GB Arbeitsspeicher pro 1 Mio. Dokumente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Sonstige Serverkriterien: Redundanz, USV, 24h </a:t>
            </a:r>
            <a:r>
              <a:rPr lang="de-DE" sz="1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betriebsfest</a:t>
            </a: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, ausreichend dimensioniertes Backup, Recovery-Strategie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215722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259320"/>
            <a:ext cx="9905998" cy="1905000"/>
          </a:xfrm>
        </p:spPr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Anpassen der MySQL Konfiguration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3" y="1361110"/>
            <a:ext cx="9905998" cy="1313986"/>
          </a:xfrm>
        </p:spPr>
        <p:txBody>
          <a:bodyPr/>
          <a:lstStyle/>
          <a:p>
            <a:pPr marL="0" indent="0">
              <a:buNone/>
            </a:pP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Konfiguration der MySQL-Ressourcen über die Datei my.ini oder die MySQL-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Workbench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41413" y="2525806"/>
            <a:ext cx="85864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Empfohlene Einstellungen als Basis (Auszug aus der my.ini):</a:t>
            </a:r>
          </a:p>
          <a:p>
            <a:endParaRPr lang="de-DE" dirty="0"/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sort_buffer_size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=1M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max_allowed_packet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=8M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join_buffer_size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=1M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i="1" dirty="0">
                <a:solidFill>
                  <a:srgbClr val="FFC000"/>
                </a:solidFill>
              </a:rPr>
              <a:t>(bis max. 2M)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innodb_buffer_pool_size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=6G</a:t>
            </a:r>
            <a:r>
              <a:rPr lang="de-DE" dirty="0"/>
              <a:t> </a:t>
            </a:r>
            <a:r>
              <a:rPr lang="de-DE" i="1" dirty="0">
                <a:solidFill>
                  <a:srgbClr val="FFC000"/>
                </a:solidFill>
              </a:rPr>
              <a:t>(bis max. 70% des Arbeitsspeichers)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key_buffer_size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=64M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141413" y="4903201"/>
            <a:ext cx="9218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Passen Sie diese Werte ggf. weiter an. Überprüfen Sie die Effizienz der Einstellungen über den tatsächlichen Speicherverbrauch über den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ProcessExplorer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bzw. über den Server Status in der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Workbench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2911979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259320"/>
            <a:ext cx="9905998" cy="1905000"/>
          </a:xfrm>
        </p:spPr>
        <p:txBody>
          <a:bodyPr/>
          <a:lstStyle/>
          <a:p>
            <a:r>
              <a:rPr lang="de-DE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Anpassen der MySQL Konfiguration</a:t>
            </a:r>
            <a:endParaRPr lang="de-DE" dirty="0">
              <a:solidFill>
                <a:srgbClr val="92D05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3" y="1211820"/>
            <a:ext cx="9905998" cy="1313986"/>
          </a:xfrm>
        </p:spPr>
        <p:txBody>
          <a:bodyPr/>
          <a:lstStyle/>
          <a:p>
            <a:pPr marL="0" indent="0">
              <a:buNone/>
            </a:pP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Konfiguration der MySQL-Ressourcen über die Datei my.ini oder die MySQL-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Workbench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41413" y="2318524"/>
            <a:ext cx="85864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Folgende Einstellung können hilfreich sein, wenn z.B. Archivwechsel zu viel Zeit in Anspruch nehmen oder das Speichern von Änderungen am Dokument zu lange dauert:</a:t>
            </a:r>
          </a:p>
          <a:p>
            <a:endParaRPr lang="de-DE" dirty="0">
              <a:solidFill>
                <a:schemeClr val="accent3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innodb_flush_log_at_trx_commit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=0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innodb_read_io_threads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=8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innodb_write_io_threads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=8</a:t>
            </a:r>
          </a:p>
          <a:p>
            <a:endParaRPr lang="de-DE" dirty="0">
              <a:solidFill>
                <a:srgbClr val="00B0F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query_cache_type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de-DE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query_cache_size</a:t>
            </a:r>
            <a:r>
              <a:rPr lang="de-DE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100M </a:t>
            </a:r>
            <a:r>
              <a:rPr lang="de-DE" dirty="0">
                <a:solidFill>
                  <a:srgbClr val="FFC000"/>
                </a:solidFill>
                <a:latin typeface="+mj-lt"/>
                <a:cs typeface="Courier New" panose="02070309020205020404" pitchFamily="49" charset="0"/>
              </a:rPr>
              <a:t>(mehr nicht!)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141413" y="4797243"/>
            <a:ext cx="9218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Hinweis: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Einstellungen werden erst nach Neustart des MySQL-Dienstes übernommen. Sie finden diese Einstellungen auch in der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Knowledgebase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unter Ticket </a:t>
            </a:r>
            <a:r>
              <a:rPr lang="de-DE" u="sng" dirty="0">
                <a:latin typeface="Arial" panose="020B0604020202020204" pitchFamily="34" charset="0"/>
                <a:cs typeface="Arial" panose="020B0604020202020204" pitchFamily="34" charset="0"/>
              </a:rPr>
              <a:t>12112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395396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Einrichtung weiterer Indizes auf der MySQL-Datenbank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08281" y="2341280"/>
            <a:ext cx="9685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Vorüberlegung: Welche Zusatzfelder werden besonders häufig zur Suche verwendet? Wo klagen Anwender über langsame Suchen?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108281" y="3083399"/>
            <a:ext cx="9513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Anlegen eines Index für ein Zusatzfeld: Zunächst muss über den bitfarm-Archiv Administrator die interne Feldbezeichnung identifiziert werden. Sie wird im Bereich der Zusatzfelder angezeigt, z.B. add_46.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108281" y="4102517"/>
            <a:ext cx="99391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der MySQL-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Workbench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öffnet man die sys_docidx_0 (oder 1…), also die Tabelle, in der der Feldbezeichner als Spalte existiert. Nach Rechtsklick „alter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“ findet man den Reiter „Indexes“. Hier wird ein weiterer Eintrag hinzugefügt mit dem „Index Name“ idx_add_46 (in diesem Beispiel) und dem „Type“ INDEX. Zusätzlich muss das Feld im Bereich „Index Columns“ angehakt werden. Über „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Apply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“ werden die Änderungen ausgeführt.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108281" y="5747358"/>
            <a:ext cx="977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 Index kann im laufenden Betrieb angelegt werden!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340920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3" y="2209799"/>
            <a:ext cx="9905998" cy="3124201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Indizes sind bei Textfeldern nur wirksam mit der Suchmethode Wortanfang. Kann die Suchmethode ggf. umgestellt werden?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Indizes sind generell wirksam auf Datums- und numerischen Feldern.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„Zu viele“ indizierte Felder kehren den positiven Effekt ins Negative um! Testen Sie die Verbesserungen und beobachten Sie in der </a:t>
            </a:r>
            <a:r>
              <a:rPr lang="de-DE" sz="1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Workbench</a:t>
            </a: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 den Wert „Key Efficiency“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Einrichtung weiterer Indizes auf der MySQL-Datenbank</a:t>
            </a:r>
            <a:endParaRPr lang="de-DE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5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741795"/>
            <a:ext cx="9905998" cy="1905000"/>
          </a:xfrm>
        </p:spPr>
        <p:txBody>
          <a:bodyPr>
            <a:normAutofit/>
          </a:bodyPr>
          <a:lstStyle/>
          <a:p>
            <a:r>
              <a:rPr lang="de-DE" sz="3600" cap="none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Schnelle Suche aus Anwendersicht: Worauf kommt es an?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3" y="3233530"/>
            <a:ext cx="9905998" cy="3299792"/>
          </a:xfrm>
        </p:spPr>
        <p:txBody>
          <a:bodyPr/>
          <a:lstStyle/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Große zu durchsuchende Datenmenge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Viele Rückgabewerte </a:t>
            </a:r>
          </a:p>
          <a:p>
            <a:pPr>
              <a:buClr>
                <a:srgbClr val="92D050"/>
              </a:buClr>
            </a:pPr>
            <a:r>
              <a:rPr lang="de-DE" sz="1800" cap="none" dirty="0">
                <a:latin typeface="Arial" panose="020B0604020202020204" pitchFamily="34" charset="0"/>
                <a:cs typeface="Arial" panose="020B0604020202020204" pitchFamily="34" charset="0"/>
              </a:rPr>
              <a:t>Keine Möglichkeit zur Nutzung von </a:t>
            </a:r>
            <a:r>
              <a:rPr lang="de-DE" sz="1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Indizies</a:t>
            </a:r>
            <a:endParaRPr lang="de-DE" sz="18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141413" y="2756452"/>
            <a:ext cx="9142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der Datenbanklogik begründete Ursachen für lange Laufzeiten von Suchanfragen: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01444" y="355139"/>
            <a:ext cx="387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Maßnahmen zur Beschleunigung der Suche</a:t>
            </a:r>
          </a:p>
        </p:txBody>
      </p:sp>
    </p:spTree>
    <p:extLst>
      <p:ext uri="{BB962C8B-B14F-4D97-AF65-F5344CB8AC3E}">
        <p14:creationId xmlns:p14="http://schemas.microsoft.com/office/powerpoint/2010/main" val="87856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tz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A9E023"/>
      </a:accent1>
      <a:accent2>
        <a:srgbClr val="1FCDB6"/>
      </a:accent2>
      <a:accent3>
        <a:srgbClr val="5F99C9"/>
      </a:accent3>
      <a:accent4>
        <a:srgbClr val="AE65D1"/>
      </a:accent4>
      <a:accent5>
        <a:srgbClr val="D06423"/>
      </a:accent5>
      <a:accent6>
        <a:srgbClr val="DCAB11"/>
      </a:accent6>
      <a:hlink>
        <a:srgbClr val="ADE133"/>
      </a:hlink>
      <a:folHlink>
        <a:srgbClr val="C2EA6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1FEE2289-88FB-467C-9C9A-54F3C85768F0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6193BED-29C2-426A-959D-0526F7140CA7}">
  <we:reference id="wa104380121" version="2.0.0.0" store="de-DE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TM03457485[[fn=Netz]]</Template>
  <TotalTime>0</TotalTime>
  <Words>843</Words>
  <Application>Microsoft Office PowerPoint</Application>
  <PresentationFormat>Breitbild</PresentationFormat>
  <Paragraphs>82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Courier New</vt:lpstr>
      <vt:lpstr>Netz</vt:lpstr>
      <vt:lpstr>Maßnahmen zur Beschleunigung der Suche im DMS</vt:lpstr>
      <vt:lpstr>Welche Faktoren spielen für die Geschwindigkeit der Suche im DMS eine Rolle?</vt:lpstr>
      <vt:lpstr>Grundsätzliche Überlegungen zum Server für die MySQL-Datenbank</vt:lpstr>
      <vt:lpstr>Konkrete Empfehlungen zum Server</vt:lpstr>
      <vt:lpstr>Anpassen der MySQL Konfiguration</vt:lpstr>
      <vt:lpstr>Anpassen der MySQL Konfiguration</vt:lpstr>
      <vt:lpstr>Einrichtung weiterer Indizes auf der MySQL-Datenbank</vt:lpstr>
      <vt:lpstr>PowerPoint-Präsentation</vt:lpstr>
      <vt:lpstr>Schnelle Suche aus Anwendersicht: Worauf kommt es an?</vt:lpstr>
      <vt:lpstr>Schnelle Suche aus Anwendersicht: Worauf kommt es an?</vt:lpstr>
      <vt:lpstr>Die Suche im Viewer: Optionen</vt:lpstr>
      <vt:lpstr>Die Suche im Viewer: Optionen</vt:lpstr>
      <vt:lpstr>Sonstige Tipps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Heino Schneider</dc:creator>
  <cp:lastModifiedBy>demo</cp:lastModifiedBy>
  <cp:revision>44</cp:revision>
  <dcterms:created xsi:type="dcterms:W3CDTF">2019-03-06T10:17:49Z</dcterms:created>
  <dcterms:modified xsi:type="dcterms:W3CDTF">2019-05-08T15:10:17Z</dcterms:modified>
</cp:coreProperties>
</file>